
<file path=[Content_Types].xml><?xml version="1.0" encoding="utf-8"?>
<Types xmlns="http://schemas.openxmlformats.org/package/2006/content-types">
  <Default Extension="bin" ContentType="application/vnd.openxmlformats-officedocument.oleObject"/>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4" r:id="rId2"/>
    <p:sldMasterId id="2147483688" r:id="rId3"/>
    <p:sldMasterId id="2147483706" r:id="rId4"/>
    <p:sldMasterId id="2147483750" r:id="rId5"/>
  </p:sldMasterIdLst>
  <p:notesMasterIdLst>
    <p:notesMasterId r:id="rId65"/>
  </p:notesMasterIdLst>
  <p:sldIdLst>
    <p:sldId id="269" r:id="rId6"/>
    <p:sldId id="270" r:id="rId7"/>
    <p:sldId id="272" r:id="rId8"/>
    <p:sldId id="263" r:id="rId9"/>
    <p:sldId id="264" r:id="rId10"/>
    <p:sldId id="265" r:id="rId11"/>
    <p:sldId id="273" r:id="rId12"/>
    <p:sldId id="262" r:id="rId13"/>
    <p:sldId id="271" r:id="rId14"/>
    <p:sldId id="266" r:id="rId15"/>
    <p:sldId id="267" r:id="rId16"/>
    <p:sldId id="274" r:id="rId17"/>
    <p:sldId id="275" r:id="rId18"/>
    <p:sldId id="327" r:id="rId19"/>
    <p:sldId id="476" r:id="rId20"/>
    <p:sldId id="474" r:id="rId21"/>
    <p:sldId id="426" r:id="rId22"/>
    <p:sldId id="478" r:id="rId23"/>
    <p:sldId id="553" r:id="rId24"/>
    <p:sldId id="554" r:id="rId25"/>
    <p:sldId id="555" r:id="rId26"/>
    <p:sldId id="556" r:id="rId27"/>
    <p:sldId id="557" r:id="rId28"/>
    <p:sldId id="558" r:id="rId29"/>
    <p:sldId id="559" r:id="rId30"/>
    <p:sldId id="538" r:id="rId31"/>
    <p:sldId id="540" r:id="rId32"/>
    <p:sldId id="257" r:id="rId33"/>
    <p:sldId id="258" r:id="rId34"/>
    <p:sldId id="259" r:id="rId35"/>
    <p:sldId id="260" r:id="rId36"/>
    <p:sldId id="261" r:id="rId37"/>
    <p:sldId id="541" r:id="rId38"/>
    <p:sldId id="542" r:id="rId39"/>
    <p:sldId id="543" r:id="rId40"/>
    <p:sldId id="544" r:id="rId41"/>
    <p:sldId id="545" r:id="rId42"/>
    <p:sldId id="546" r:id="rId43"/>
    <p:sldId id="547" r:id="rId44"/>
    <p:sldId id="548" r:id="rId45"/>
    <p:sldId id="276" r:id="rId46"/>
    <p:sldId id="277" r:id="rId47"/>
    <p:sldId id="549" r:id="rId48"/>
    <p:sldId id="550" r:id="rId49"/>
    <p:sldId id="551" r:id="rId50"/>
    <p:sldId id="552" r:id="rId51"/>
    <p:sldId id="256" r:id="rId52"/>
    <p:sldId id="523" r:id="rId53"/>
    <p:sldId id="518" r:id="rId54"/>
    <p:sldId id="522" r:id="rId55"/>
    <p:sldId id="516" r:id="rId56"/>
    <p:sldId id="524" r:id="rId57"/>
    <p:sldId id="510" r:id="rId58"/>
    <p:sldId id="520" r:id="rId59"/>
    <p:sldId id="511" r:id="rId60"/>
    <p:sldId id="517" r:id="rId61"/>
    <p:sldId id="525" r:id="rId62"/>
    <p:sldId id="365" r:id="rId63"/>
    <p:sldId id="519" r:id="rId64"/>
  </p:sldIdLst>
  <p:sldSz cx="9144000" cy="6858000" type="screen4x3"/>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28" autoAdjust="0"/>
    <p:restoredTop sz="90847" autoAdjust="0"/>
  </p:normalViewPr>
  <p:slideViewPr>
    <p:cSldViewPr>
      <p:cViewPr varScale="1">
        <p:scale>
          <a:sx n="103" d="100"/>
          <a:sy n="103" d="100"/>
        </p:scale>
        <p:origin x="264" y="18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07AD7B31-96EC-40CD-8656-2469FAA522CB}" type="datetimeFigureOut">
              <a:rPr lang="en-US" smtClean="0"/>
              <a:t>10/12/18</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E4F80398-202A-4735-ADAA-4F8ABB74BEE4}" type="slidenum">
              <a:rPr lang="en-US" smtClean="0"/>
              <a:t>‹#›</a:t>
            </a:fld>
            <a:endParaRPr lang="en-US"/>
          </a:p>
        </p:txBody>
      </p:sp>
    </p:spTree>
    <p:extLst>
      <p:ext uri="{BB962C8B-B14F-4D97-AF65-F5344CB8AC3E}">
        <p14:creationId xmlns:p14="http://schemas.microsoft.com/office/powerpoint/2010/main" val="128151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F80398-202A-4735-ADAA-4F8ABB74BEE4}" type="slidenum">
              <a:rPr lang="en-US" smtClean="0"/>
              <a:t>8</a:t>
            </a:fld>
            <a:endParaRPr lang="en-US"/>
          </a:p>
        </p:txBody>
      </p:sp>
    </p:spTree>
    <p:extLst>
      <p:ext uri="{BB962C8B-B14F-4D97-AF65-F5344CB8AC3E}">
        <p14:creationId xmlns:p14="http://schemas.microsoft.com/office/powerpoint/2010/main" val="2804732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43c211cc23_0_38:notes"/>
          <p:cNvSpPr>
            <a:spLocks noGrp="1" noRot="1" noChangeAspect="1"/>
          </p:cNvSpPr>
          <p:nvPr>
            <p:ph type="sldImg" idx="2"/>
          </p:nvPr>
        </p:nvSpPr>
        <p:spPr>
          <a:xfrm>
            <a:off x="1184275"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g43c211cc23_0_38: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0" lvl="0" indent="0" algn="l" rtl="0">
              <a:spcBef>
                <a:spcPts val="640"/>
              </a:spcBef>
              <a:spcAft>
                <a:spcPts val="0"/>
              </a:spcAft>
              <a:buClr>
                <a:schemeClr val="dk1"/>
              </a:buClr>
              <a:buSzPts val="1100"/>
              <a:buFont typeface="Arial"/>
              <a:buNone/>
            </a:pPr>
            <a:r>
              <a:rPr lang="en-US"/>
              <a:t>We have a six step process, while all of them are important, I’m going to talk about Steps 1-3 as these are the steps that I have been a part of... </a:t>
            </a:r>
            <a:endParaRPr sz="1200" b="0" i="0" u="none" strike="noStrike" cap="none">
              <a:solidFill>
                <a:schemeClr val="dk1"/>
              </a:solidFill>
              <a:latin typeface="Calibri"/>
              <a:ea typeface="Calibri"/>
              <a:cs typeface="Calibri"/>
              <a:sym typeface="Calibri"/>
            </a:endParaRPr>
          </a:p>
        </p:txBody>
      </p:sp>
      <p:sp>
        <p:nvSpPr>
          <p:cNvPr id="111" name="Google Shape;111;g43c211cc23_0_38: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3336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43c211cc23_0_45:notes"/>
          <p:cNvSpPr>
            <a:spLocks noGrp="1" noRot="1" noChangeAspect="1"/>
          </p:cNvSpPr>
          <p:nvPr>
            <p:ph type="sldImg" idx="2"/>
          </p:nvPr>
        </p:nvSpPr>
        <p:spPr>
          <a:xfrm>
            <a:off x="1184275"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43c211cc23_0_45: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9" name="Google Shape;119;g43c211cc23_0_45: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574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43c211cc23_0_52:notes"/>
          <p:cNvSpPr>
            <a:spLocks noGrp="1" noRot="1" noChangeAspect="1"/>
          </p:cNvSpPr>
          <p:nvPr>
            <p:ph type="sldImg" idx="2"/>
          </p:nvPr>
        </p:nvSpPr>
        <p:spPr>
          <a:xfrm>
            <a:off x="1184275"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g43c211cc23_0_52: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9" name="Google Shape;129;g43c211cc23_0_52: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0815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3c211cc23_0_59:notes"/>
          <p:cNvSpPr>
            <a:spLocks noGrp="1" noRot="1" noChangeAspect="1"/>
          </p:cNvSpPr>
          <p:nvPr>
            <p:ph type="sldImg" idx="2"/>
          </p:nvPr>
        </p:nvSpPr>
        <p:spPr>
          <a:xfrm>
            <a:off x="1184275"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43c211cc23_0_59: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8" name="Google Shape;138;g43c211cc23_0_59: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1370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27</a:t>
            </a:fld>
            <a:endParaRPr lang="en" sz="1200" b="0" i="0" u="none" strike="noStrike" cap="none">
              <a:solidFill>
                <a:schemeClr val="dk1"/>
              </a:solidFill>
              <a:latin typeface="Calibri"/>
              <a:ea typeface="Calibri"/>
              <a:cs typeface="Calibri"/>
              <a:sym typeface="Calibri"/>
            </a:endParaRPr>
          </a:p>
        </p:txBody>
      </p:sp>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3" name="Shape 15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lvl="0" rtl="0">
              <a:spcBef>
                <a:spcPts val="0"/>
              </a:spcBef>
              <a:buClr>
                <a:schemeClr val="dk1"/>
              </a:buClr>
              <a:buFont typeface="Arial"/>
              <a:buNone/>
            </a:pPr>
            <a:r>
              <a:rPr lang="en">
                <a:solidFill>
                  <a:schemeClr val="dk1"/>
                </a:solidFill>
                <a:latin typeface="Calibri"/>
                <a:ea typeface="Calibri"/>
                <a:cs typeface="Calibri"/>
                <a:sym typeface="Calibri"/>
              </a:rPr>
              <a:t>Each deck must include a cover slide. </a:t>
            </a:r>
          </a:p>
        </p:txBody>
      </p:sp>
    </p:spTree>
    <p:extLst>
      <p:ext uri="{BB962C8B-B14F-4D97-AF65-F5344CB8AC3E}">
        <p14:creationId xmlns:p14="http://schemas.microsoft.com/office/powerpoint/2010/main" val="1797925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0" lvl="1" indent="-69850" rtl="0">
              <a:spcBef>
                <a:spcPts val="0"/>
              </a:spcBef>
              <a:buClr>
                <a:schemeClr val="dk1"/>
              </a:buClr>
              <a:buFont typeface="Arial"/>
              <a:buNone/>
            </a:pPr>
            <a:r>
              <a:rPr lang="en">
                <a:solidFill>
                  <a:schemeClr val="dk1"/>
                </a:solidFill>
                <a:latin typeface="Calibri"/>
                <a:ea typeface="Calibri"/>
                <a:cs typeface="Calibri"/>
                <a:sym typeface="Calibri"/>
              </a:rPr>
              <a:t>Sample slide layout </a:t>
            </a:r>
          </a:p>
        </p:txBody>
      </p:sp>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1081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0" lvl="1" indent="-69850" rtl="0">
              <a:spcBef>
                <a:spcPts val="0"/>
              </a:spcBef>
              <a:buClr>
                <a:schemeClr val="dk1"/>
              </a:buClr>
              <a:buFont typeface="Arial"/>
              <a:buNone/>
            </a:pPr>
            <a:r>
              <a:rPr lang="en">
                <a:solidFill>
                  <a:schemeClr val="dk1"/>
                </a:solidFill>
                <a:latin typeface="Calibri"/>
                <a:ea typeface="Calibri"/>
                <a:cs typeface="Calibri"/>
                <a:sym typeface="Calibri"/>
              </a:rPr>
              <a:t>Sample slide layout </a:t>
            </a:r>
          </a:p>
        </p:txBody>
      </p:sp>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4055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0" lvl="1" indent="-69850" rtl="0">
              <a:spcBef>
                <a:spcPts val="0"/>
              </a:spcBef>
              <a:buClr>
                <a:schemeClr val="dk1"/>
              </a:buClr>
              <a:buFont typeface="Arial"/>
              <a:buNone/>
            </a:pPr>
            <a:r>
              <a:rPr lang="en">
                <a:solidFill>
                  <a:schemeClr val="dk1"/>
                </a:solidFill>
                <a:latin typeface="Calibri"/>
                <a:ea typeface="Calibri"/>
                <a:cs typeface="Calibri"/>
                <a:sym typeface="Calibri"/>
              </a:rPr>
              <a:t>Sample slide layout </a:t>
            </a:r>
          </a:p>
        </p:txBody>
      </p:sp>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9661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0" lvl="1" indent="-69850" rtl="0">
              <a:spcBef>
                <a:spcPts val="0"/>
              </a:spcBef>
              <a:buClr>
                <a:schemeClr val="dk1"/>
              </a:buClr>
              <a:buFont typeface="Arial"/>
              <a:buNone/>
            </a:pPr>
            <a:r>
              <a:rPr lang="en" dirty="0">
                <a:solidFill>
                  <a:schemeClr val="dk1"/>
                </a:solidFill>
                <a:latin typeface="Calibri"/>
                <a:ea typeface="Calibri"/>
                <a:cs typeface="Calibri"/>
                <a:sym typeface="Calibri"/>
              </a:rPr>
              <a:t>Sample slide layout </a:t>
            </a:r>
          </a:p>
        </p:txBody>
      </p:sp>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2968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0" lvl="1" indent="-69850" rtl="0">
              <a:spcBef>
                <a:spcPts val="0"/>
              </a:spcBef>
              <a:buClr>
                <a:schemeClr val="dk1"/>
              </a:buClr>
              <a:buFont typeface="Arial"/>
              <a:buNone/>
            </a:pPr>
            <a:r>
              <a:rPr lang="en">
                <a:solidFill>
                  <a:schemeClr val="dk1"/>
                </a:solidFill>
                <a:latin typeface="Calibri"/>
                <a:ea typeface="Calibri"/>
                <a:cs typeface="Calibri"/>
                <a:sym typeface="Calibri"/>
              </a:rPr>
              <a:t>Sample slide layout </a:t>
            </a:r>
          </a:p>
        </p:txBody>
      </p:sp>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4289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3450" y="739775"/>
            <a:ext cx="4929188" cy="36972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GB" sz="11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78181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1612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0" lvl="1" indent="-69850" rtl="0">
              <a:spcBef>
                <a:spcPts val="0"/>
              </a:spcBef>
              <a:buClr>
                <a:schemeClr val="dk1"/>
              </a:buClr>
              <a:buSzPct val="91666"/>
              <a:buFont typeface="Arial"/>
              <a:buNone/>
            </a:pPr>
            <a:r>
              <a:rPr lang="en" sz="1200">
                <a:solidFill>
                  <a:schemeClr val="dk1"/>
                </a:solidFill>
                <a:latin typeface="Calibri"/>
                <a:ea typeface="Calibri"/>
                <a:cs typeface="Calibri"/>
                <a:sym typeface="Calibri"/>
              </a:rPr>
              <a:t>The development environment is hosted by Amazon Web Service and consists of an S3 Bucket, to host the Angular Front end, and (2) servers, which will be increased based upon performance needs of the Python predictive model. The base set of (2) servers are utilized to ingest, process, and store data.  Predictive model analysis and training are ongoing using Python and related models.  R libraries may be included as the model is matured and approaches the minimum required accuracy of 80%.  The results of solicitation analysis are stored in MongoDB with Node.js providing the web interface for presenting results to SRT users.</a:t>
            </a:r>
          </a:p>
        </p:txBody>
      </p:sp>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3160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0" lvl="1" indent="-69850" rtl="0">
              <a:spcBef>
                <a:spcPts val="0"/>
              </a:spcBef>
              <a:buClr>
                <a:schemeClr val="dk1"/>
              </a:buClr>
              <a:buFont typeface="Arial"/>
              <a:buNone/>
            </a:pPr>
            <a:endParaRPr dirty="0"/>
          </a:p>
        </p:txBody>
      </p:sp>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3061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2808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35719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p:spPr>
      </p:sp>
      <p:sp>
        <p:nvSpPr>
          <p:cNvPr id="3" name="Notes Placeholder 2"/>
          <p:cNvSpPr>
            <a:spLocks noGrp="1"/>
          </p:cNvSpPr>
          <p:nvPr>
            <p:ph type="body" idx="1"/>
          </p:nvPr>
        </p:nvSpPr>
        <p:spPr/>
        <p:txBody>
          <a:bodyPr/>
          <a:lstStyle/>
          <a:p>
            <a:r>
              <a:rPr lang="en-US" dirty="0"/>
              <a:t>Is Title good? </a:t>
            </a:r>
          </a:p>
        </p:txBody>
      </p:sp>
      <p:sp>
        <p:nvSpPr>
          <p:cNvPr id="4" name="Slide Number Placeholder 3"/>
          <p:cNvSpPr>
            <a:spLocks noGrp="1"/>
          </p:cNvSpPr>
          <p:nvPr>
            <p:ph type="sldNum" sz="quarter" idx="10"/>
          </p:nvPr>
        </p:nvSpPr>
        <p:spPr/>
        <p:txBody>
          <a:bodyPr/>
          <a:lstStyle/>
          <a:p>
            <a:fld id="{F2E0C871-8B55-4EE6-BADE-CA0507754EB9}" type="slidenum">
              <a:rPr lang="en-US" smtClean="0"/>
              <a:t>47</a:t>
            </a:fld>
            <a:endParaRPr lang="en-US"/>
          </a:p>
        </p:txBody>
      </p:sp>
    </p:spTree>
    <p:extLst>
      <p:ext uri="{BB962C8B-B14F-4D97-AF65-F5344CB8AC3E}">
        <p14:creationId xmlns:p14="http://schemas.microsoft.com/office/powerpoint/2010/main" val="275731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p:spPr>
      </p:sp>
      <p:sp>
        <p:nvSpPr>
          <p:cNvPr id="3" name="Notes Placeholder 2"/>
          <p:cNvSpPr>
            <a:spLocks noGrp="1"/>
          </p:cNvSpPr>
          <p:nvPr>
            <p:ph type="body" idx="1"/>
          </p:nvPr>
        </p:nvSpPr>
        <p:spPr/>
        <p:txBody>
          <a:bodyPr/>
          <a:lstStyle/>
          <a:p>
            <a:r>
              <a:rPr lang="en-US" baseline="0" dirty="0"/>
              <a:t>Long term goal of where we want to be. Etc. </a:t>
            </a:r>
          </a:p>
          <a:p>
            <a:r>
              <a:rPr lang="en-US" baseline="0" dirty="0"/>
              <a:t>How what we are doing is going to contribute to long term.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E0C871-8B55-4EE6-BADE-CA0507754EB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3031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p:spPr>
      </p:sp>
      <p:sp>
        <p:nvSpPr>
          <p:cNvPr id="3" name="Notes Placeholder 2"/>
          <p:cNvSpPr>
            <a:spLocks noGrp="1"/>
          </p:cNvSpPr>
          <p:nvPr>
            <p:ph type="body" idx="1"/>
          </p:nvPr>
        </p:nvSpPr>
        <p:spPr/>
        <p:txBody>
          <a:bodyPr/>
          <a:lstStyle/>
          <a:p>
            <a:r>
              <a:rPr lang="en-US" baseline="0" dirty="0"/>
              <a:t>Quick Background on MSC and MSC Engineering</a:t>
            </a:r>
          </a:p>
          <a:p>
            <a:endParaRPr lang="en-US" baseline="0" dirty="0"/>
          </a:p>
          <a:p>
            <a:r>
              <a:rPr lang="en-US" baseline="0" dirty="0"/>
              <a:t>Smaller Govt organization so efficiency is important for us. </a:t>
            </a:r>
          </a:p>
        </p:txBody>
      </p:sp>
      <p:sp>
        <p:nvSpPr>
          <p:cNvPr id="4" name="Slide Number Placeholder 3"/>
          <p:cNvSpPr>
            <a:spLocks noGrp="1"/>
          </p:cNvSpPr>
          <p:nvPr>
            <p:ph type="sldNum" sz="quarter" idx="10"/>
          </p:nvPr>
        </p:nvSpPr>
        <p:spPr/>
        <p:txBody>
          <a:bodyPr/>
          <a:lstStyle/>
          <a:p>
            <a:fld id="{F2E0C871-8B55-4EE6-BADE-CA0507754EB9}" type="slidenum">
              <a:rPr lang="en-US" smtClean="0"/>
              <a:t>49</a:t>
            </a:fld>
            <a:endParaRPr lang="en-US"/>
          </a:p>
        </p:txBody>
      </p:sp>
    </p:spTree>
    <p:extLst>
      <p:ext uri="{BB962C8B-B14F-4D97-AF65-F5344CB8AC3E}">
        <p14:creationId xmlns:p14="http://schemas.microsoft.com/office/powerpoint/2010/main" val="42280188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p:spPr>
      </p:sp>
      <p:sp>
        <p:nvSpPr>
          <p:cNvPr id="3" name="Notes Placeholder 2"/>
          <p:cNvSpPr>
            <a:spLocks noGrp="1"/>
          </p:cNvSpPr>
          <p:nvPr>
            <p:ph type="body" idx="1"/>
          </p:nvPr>
        </p:nvSpPr>
        <p:spPr/>
        <p:txBody>
          <a:bodyPr/>
          <a:lstStyle/>
          <a:p>
            <a:r>
              <a:rPr lang="en-US" sz="1200" dirty="0">
                <a:solidFill>
                  <a:schemeClr val="bg1">
                    <a:lumMod val="65000"/>
                    <a:lumOff val="35000"/>
                  </a:schemeClr>
                </a:solidFill>
                <a:latin typeface="Open Sans" charset="0"/>
                <a:ea typeface="Open Sans" charset="0"/>
                <a:cs typeface="Open Sans" charset="0"/>
              </a:rPr>
              <a:t>800,000+ maintenance documents in unstructured format across the fleet with valuable information to support maintenance decision making. </a:t>
            </a:r>
          </a:p>
          <a:p>
            <a:endParaRPr lang="en-US" sz="1200" dirty="0">
              <a:solidFill>
                <a:schemeClr val="bg1">
                  <a:lumMod val="65000"/>
                  <a:lumOff val="35000"/>
                </a:schemeClr>
              </a:solidFill>
              <a:latin typeface="Open Sans" charset="0"/>
              <a:ea typeface="Open Sans" charset="0"/>
              <a:cs typeface="Open Sans" charset="0"/>
            </a:endParaRPr>
          </a:p>
          <a:p>
            <a:r>
              <a:rPr lang="en-US" sz="1200" dirty="0">
                <a:solidFill>
                  <a:schemeClr val="bg1">
                    <a:lumMod val="65000"/>
                    <a:lumOff val="35000"/>
                  </a:schemeClr>
                </a:solidFill>
                <a:latin typeface="Open Sans" charset="0"/>
                <a:ea typeface="Open Sans" charset="0"/>
                <a:cs typeface="Open Sans" charset="0"/>
              </a:rPr>
              <a:t>Need to extract the information and combine it with other meta data in the MSC Maintenance Management database so efficient analysis could be done</a:t>
            </a:r>
          </a:p>
          <a:p>
            <a:endParaRPr lang="en-US" sz="1200" dirty="0">
              <a:solidFill>
                <a:schemeClr val="bg1">
                  <a:lumMod val="65000"/>
                  <a:lumOff val="35000"/>
                </a:schemeClr>
              </a:solidFill>
              <a:latin typeface="Open Sans" charset="0"/>
              <a:ea typeface="Open Sans" charset="0"/>
              <a:cs typeface="Open Sans" charset="0"/>
            </a:endParaRPr>
          </a:p>
          <a:p>
            <a:endParaRPr lang="en-US" baseline="0" dirty="0"/>
          </a:p>
        </p:txBody>
      </p:sp>
      <p:sp>
        <p:nvSpPr>
          <p:cNvPr id="4" name="Slide Number Placeholder 3"/>
          <p:cNvSpPr>
            <a:spLocks noGrp="1"/>
          </p:cNvSpPr>
          <p:nvPr>
            <p:ph type="sldNum" sz="quarter" idx="10"/>
          </p:nvPr>
        </p:nvSpPr>
        <p:spPr/>
        <p:txBody>
          <a:bodyPr/>
          <a:lstStyle/>
          <a:p>
            <a:fld id="{F2E0C871-8B55-4EE6-BADE-CA0507754EB9}" type="slidenum">
              <a:rPr lang="en-US" smtClean="0"/>
              <a:t>50</a:t>
            </a:fld>
            <a:endParaRPr lang="en-US"/>
          </a:p>
        </p:txBody>
      </p:sp>
    </p:spTree>
    <p:extLst>
      <p:ext uri="{BB962C8B-B14F-4D97-AF65-F5344CB8AC3E}">
        <p14:creationId xmlns:p14="http://schemas.microsoft.com/office/powerpoint/2010/main" val="3847749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p:spPr>
      </p:sp>
      <p:sp>
        <p:nvSpPr>
          <p:cNvPr id="3" name="Notes Placeholder 2"/>
          <p:cNvSpPr>
            <a:spLocks noGrp="1"/>
          </p:cNvSpPr>
          <p:nvPr>
            <p:ph type="body" idx="1"/>
          </p:nvPr>
        </p:nvSpPr>
        <p:spPr/>
        <p:txBody>
          <a:bodyPr/>
          <a:lstStyle/>
          <a:p>
            <a:r>
              <a:rPr lang="en-US" baseline="0" dirty="0"/>
              <a:t>AI solutions works hand in hand with your </a:t>
            </a:r>
            <a:r>
              <a:rPr lang="en-US" baseline="0" dirty="0" err="1"/>
              <a:t>proceses</a:t>
            </a:r>
            <a:r>
              <a:rPr lang="en-US" baseline="0" dirty="0"/>
              <a:t> in place. </a:t>
            </a:r>
          </a:p>
          <a:p>
            <a:endParaRPr lang="en-US" baseline="0" dirty="0"/>
          </a:p>
          <a:p>
            <a:r>
              <a:rPr lang="en-US" baseline="0" dirty="0"/>
              <a:t>Huge amount of data, we want to reduce it to the important data that we need to focus our efforts on. </a:t>
            </a:r>
          </a:p>
          <a:p>
            <a:endParaRPr lang="en-US" baseline="0" dirty="0"/>
          </a:p>
          <a:p>
            <a:r>
              <a:rPr lang="en-US" baseline="0" dirty="0"/>
              <a:t>Can we also discuss where AI can be used in other aspects? VRR – work item comparison, Failure mode. Etc.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F2E0C871-8B55-4EE6-BADE-CA0507754EB9}" type="slidenum">
              <a:rPr lang="en-US" smtClean="0"/>
              <a:t>51</a:t>
            </a:fld>
            <a:endParaRPr lang="en-US"/>
          </a:p>
        </p:txBody>
      </p:sp>
    </p:spTree>
    <p:extLst>
      <p:ext uri="{BB962C8B-B14F-4D97-AF65-F5344CB8AC3E}">
        <p14:creationId xmlns:p14="http://schemas.microsoft.com/office/powerpoint/2010/main" val="473135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C0F4A2C8-6C88-4E71-83EE-698B9D4FE22F}" type="slidenum">
              <a:rPr lang="en-US" smtClean="0"/>
              <a:pPr/>
              <a:t>15</a:t>
            </a:fld>
            <a:endParaRPr lang="en-US" dirty="0"/>
          </a:p>
        </p:txBody>
      </p:sp>
    </p:spTree>
    <p:extLst>
      <p:ext uri="{BB962C8B-B14F-4D97-AF65-F5344CB8AC3E}">
        <p14:creationId xmlns:p14="http://schemas.microsoft.com/office/powerpoint/2010/main" val="2188442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p:spPr>
      </p:sp>
      <p:sp>
        <p:nvSpPr>
          <p:cNvPr id="3" name="Notes Placeholder 2"/>
          <p:cNvSpPr>
            <a:spLocks noGrp="1"/>
          </p:cNvSpPr>
          <p:nvPr>
            <p:ph type="body" idx="1"/>
          </p:nvPr>
        </p:nvSpPr>
        <p:spPr/>
        <p:txBody>
          <a:bodyPr/>
          <a:lstStyle/>
          <a:p>
            <a:r>
              <a:rPr lang="en-US" baseline="0" dirty="0"/>
              <a:t>Options were to have manual engineers go thru these documents. </a:t>
            </a:r>
          </a:p>
        </p:txBody>
      </p:sp>
      <p:sp>
        <p:nvSpPr>
          <p:cNvPr id="4" name="Slide Number Placeholder 3"/>
          <p:cNvSpPr>
            <a:spLocks noGrp="1"/>
          </p:cNvSpPr>
          <p:nvPr>
            <p:ph type="sldNum" sz="quarter" idx="10"/>
          </p:nvPr>
        </p:nvSpPr>
        <p:spPr/>
        <p:txBody>
          <a:bodyPr/>
          <a:lstStyle/>
          <a:p>
            <a:fld id="{F2E0C871-8B55-4EE6-BADE-CA0507754EB9}" type="slidenum">
              <a:rPr lang="en-US" smtClean="0"/>
              <a:t>52</a:t>
            </a:fld>
            <a:endParaRPr lang="en-US"/>
          </a:p>
        </p:txBody>
      </p:sp>
    </p:spTree>
    <p:extLst>
      <p:ext uri="{BB962C8B-B14F-4D97-AF65-F5344CB8AC3E}">
        <p14:creationId xmlns:p14="http://schemas.microsoft.com/office/powerpoint/2010/main" val="2773910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p:spPr>
      </p:sp>
      <p:sp>
        <p:nvSpPr>
          <p:cNvPr id="3" name="Notes Placeholder 2"/>
          <p:cNvSpPr>
            <a:spLocks noGrp="1"/>
          </p:cNvSpPr>
          <p:nvPr>
            <p:ph type="body" idx="1"/>
          </p:nvPr>
        </p:nvSpPr>
        <p:spPr/>
        <p:txBody>
          <a:bodyPr/>
          <a:lstStyle/>
          <a:p>
            <a:r>
              <a:rPr lang="en-US" baseline="0" dirty="0"/>
              <a:t>CNN –  Convolution NN - 10 -20 different models</a:t>
            </a:r>
          </a:p>
          <a:p>
            <a:r>
              <a:rPr lang="en-US" baseline="0" dirty="0"/>
              <a:t>RNN - Recurrent Neural Network</a:t>
            </a:r>
          </a:p>
          <a:p>
            <a:r>
              <a:rPr lang="en-US" baseline="0" dirty="0"/>
              <a:t>Siamese: Pretty good to identify but takes a long time </a:t>
            </a:r>
          </a:p>
          <a:p>
            <a:r>
              <a:rPr lang="en-US" baseline="0" dirty="0"/>
              <a:t>SVM: </a:t>
            </a:r>
          </a:p>
          <a:p>
            <a:endParaRPr lang="en-US" baseline="0" dirty="0"/>
          </a:p>
          <a:p>
            <a:r>
              <a:rPr lang="en-US" baseline="0" dirty="0"/>
              <a:t>RNN &amp; Siamese have good advantage, but CNN works better for us. </a:t>
            </a:r>
          </a:p>
          <a:p>
            <a:r>
              <a:rPr lang="en-US" baseline="0" dirty="0"/>
              <a:t>Different implementations to see which one fit </a:t>
            </a:r>
          </a:p>
          <a:p>
            <a:endParaRPr lang="en-US" baseline="0" dirty="0"/>
          </a:p>
          <a:p>
            <a:r>
              <a:rPr lang="en-US" baseline="0" dirty="0"/>
              <a:t>HSC we ended up with CNN</a:t>
            </a:r>
          </a:p>
          <a:p>
            <a:r>
              <a:rPr lang="en-US" baseline="0" dirty="0"/>
              <a:t># of eq. use CNN +  Sentence embedding from Google. </a:t>
            </a:r>
          </a:p>
          <a:p>
            <a:endParaRPr lang="en-US" baseline="0" dirty="0"/>
          </a:p>
          <a:p>
            <a:endParaRPr lang="en-US" baseline="0" dirty="0"/>
          </a:p>
          <a:p>
            <a:r>
              <a:rPr lang="en-US" baseline="0" dirty="0"/>
              <a:t>Normal compare a sentence or phrase, you use RNN. </a:t>
            </a:r>
          </a:p>
          <a:p>
            <a:r>
              <a:rPr lang="en-US" baseline="0" dirty="0"/>
              <a:t>Sentence embedding from Google (better than RNN). </a:t>
            </a:r>
          </a:p>
          <a:p>
            <a:r>
              <a:rPr lang="en-US" baseline="0" dirty="0"/>
              <a:t>With MSC, </a:t>
            </a:r>
          </a:p>
          <a:p>
            <a:endParaRPr lang="en-US" baseline="0" dirty="0"/>
          </a:p>
        </p:txBody>
      </p:sp>
      <p:sp>
        <p:nvSpPr>
          <p:cNvPr id="4" name="Slide Number Placeholder 3"/>
          <p:cNvSpPr>
            <a:spLocks noGrp="1"/>
          </p:cNvSpPr>
          <p:nvPr>
            <p:ph type="sldNum" sz="quarter" idx="10"/>
          </p:nvPr>
        </p:nvSpPr>
        <p:spPr/>
        <p:txBody>
          <a:bodyPr/>
          <a:lstStyle/>
          <a:p>
            <a:fld id="{F2E0C871-8B55-4EE6-BADE-CA0507754EB9}" type="slidenum">
              <a:rPr lang="en-US" smtClean="0"/>
              <a:t>53</a:t>
            </a:fld>
            <a:endParaRPr lang="en-US"/>
          </a:p>
        </p:txBody>
      </p:sp>
    </p:spTree>
    <p:extLst>
      <p:ext uri="{BB962C8B-B14F-4D97-AF65-F5344CB8AC3E}">
        <p14:creationId xmlns:p14="http://schemas.microsoft.com/office/powerpoint/2010/main" val="118292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p:spPr>
      </p:sp>
      <p:sp>
        <p:nvSpPr>
          <p:cNvPr id="3" name="Notes Placeholder 2"/>
          <p:cNvSpPr>
            <a:spLocks noGrp="1"/>
          </p:cNvSpPr>
          <p:nvPr>
            <p:ph type="body" idx="1"/>
          </p:nvPr>
        </p:nvSpPr>
        <p:spPr/>
        <p:txBody>
          <a:bodyPr/>
          <a:lstStyle/>
          <a:p>
            <a:r>
              <a:rPr lang="en-US" baseline="0" dirty="0" err="1"/>
              <a:t>Keras</a:t>
            </a:r>
            <a:r>
              <a:rPr lang="en-US" baseline="0" dirty="0"/>
              <a:t> for CNN</a:t>
            </a:r>
          </a:p>
          <a:p>
            <a:r>
              <a:rPr lang="en-US" baseline="0" dirty="0" err="1"/>
              <a:t>Scikit</a:t>
            </a:r>
            <a:r>
              <a:rPr lang="en-US" baseline="0" dirty="0"/>
              <a:t>  for word embedding, tokenizer. </a:t>
            </a:r>
          </a:p>
          <a:p>
            <a:endParaRPr lang="en-US" baseline="0" dirty="0"/>
          </a:p>
        </p:txBody>
      </p:sp>
      <p:sp>
        <p:nvSpPr>
          <p:cNvPr id="4" name="Slide Number Placeholder 3"/>
          <p:cNvSpPr>
            <a:spLocks noGrp="1"/>
          </p:cNvSpPr>
          <p:nvPr>
            <p:ph type="sldNum" sz="quarter" idx="10"/>
          </p:nvPr>
        </p:nvSpPr>
        <p:spPr/>
        <p:txBody>
          <a:bodyPr/>
          <a:lstStyle/>
          <a:p>
            <a:fld id="{F2E0C871-8B55-4EE6-BADE-CA0507754EB9}" type="slidenum">
              <a:rPr lang="en-US" smtClean="0"/>
              <a:t>54</a:t>
            </a:fld>
            <a:endParaRPr lang="en-US"/>
          </a:p>
        </p:txBody>
      </p:sp>
    </p:spTree>
    <p:extLst>
      <p:ext uri="{BB962C8B-B14F-4D97-AF65-F5344CB8AC3E}">
        <p14:creationId xmlns:p14="http://schemas.microsoft.com/office/powerpoint/2010/main" val="13755048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p:spPr>
      </p:sp>
      <p:sp>
        <p:nvSpPr>
          <p:cNvPr id="3" name="Notes Placeholder 2"/>
          <p:cNvSpPr>
            <a:spLocks noGrp="1"/>
          </p:cNvSpPr>
          <p:nvPr>
            <p:ph type="body" idx="1"/>
          </p:nvPr>
        </p:nvSpPr>
        <p:spPr/>
        <p:txBody>
          <a:bodyPr/>
          <a:lstStyle/>
          <a:p>
            <a:r>
              <a:rPr lang="en-US" baseline="0" dirty="0"/>
              <a:t>If we can come up with a high level ROI, that would be great. </a:t>
            </a:r>
          </a:p>
          <a:p>
            <a:r>
              <a:rPr lang="en-US" baseline="0" dirty="0"/>
              <a:t>Also, can we discuss VRR to work item spec comparison as well. </a:t>
            </a:r>
          </a:p>
        </p:txBody>
      </p:sp>
      <p:sp>
        <p:nvSpPr>
          <p:cNvPr id="4" name="Slide Number Placeholder 3"/>
          <p:cNvSpPr>
            <a:spLocks noGrp="1"/>
          </p:cNvSpPr>
          <p:nvPr>
            <p:ph type="sldNum" sz="quarter" idx="10"/>
          </p:nvPr>
        </p:nvSpPr>
        <p:spPr/>
        <p:txBody>
          <a:bodyPr/>
          <a:lstStyle/>
          <a:p>
            <a:fld id="{F2E0C871-8B55-4EE6-BADE-CA0507754EB9}" type="slidenum">
              <a:rPr lang="en-US" smtClean="0"/>
              <a:t>55</a:t>
            </a:fld>
            <a:endParaRPr lang="en-US"/>
          </a:p>
        </p:txBody>
      </p:sp>
    </p:spTree>
    <p:extLst>
      <p:ext uri="{BB962C8B-B14F-4D97-AF65-F5344CB8AC3E}">
        <p14:creationId xmlns:p14="http://schemas.microsoft.com/office/powerpoint/2010/main" val="3324292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p:spPr>
      </p:sp>
      <p:sp>
        <p:nvSpPr>
          <p:cNvPr id="3" name="Notes Placeholder 2"/>
          <p:cNvSpPr>
            <a:spLocks noGrp="1"/>
          </p:cNvSpPr>
          <p:nvPr>
            <p:ph type="body" idx="1"/>
          </p:nvPr>
        </p:nvSpPr>
        <p:spPr/>
        <p:txBody>
          <a:bodyPr/>
          <a:lstStyle/>
          <a:p>
            <a:r>
              <a:rPr lang="en-US" baseline="0" dirty="0"/>
              <a:t>This is a continuous process and not a one time development like your traditional software development. </a:t>
            </a:r>
          </a:p>
          <a:p>
            <a:endParaRPr lang="en-US" baseline="0" dirty="0"/>
          </a:p>
          <a:p>
            <a:r>
              <a:rPr lang="en-US" baseline="0" dirty="0"/>
              <a:t>SME’s are critical to train the system. The better the training the better the results. </a:t>
            </a:r>
          </a:p>
          <a:p>
            <a:endParaRPr lang="en-US" baseline="0" dirty="0"/>
          </a:p>
          <a:p>
            <a:r>
              <a:rPr lang="en-US" baseline="0" dirty="0"/>
              <a:t>Even if SMEs leave, AI model can continue to work</a:t>
            </a:r>
          </a:p>
          <a:p>
            <a:endParaRPr lang="en-US" baseline="0" dirty="0"/>
          </a:p>
          <a:p>
            <a:r>
              <a:rPr lang="en-US" baseline="0" dirty="0"/>
              <a:t>Enables them to spend more time collaborating vice analyzing the data 	</a:t>
            </a:r>
          </a:p>
          <a:p>
            <a:endParaRPr lang="en-US" baseline="0" dirty="0"/>
          </a:p>
        </p:txBody>
      </p:sp>
      <p:sp>
        <p:nvSpPr>
          <p:cNvPr id="4" name="Slide Number Placeholder 3"/>
          <p:cNvSpPr>
            <a:spLocks noGrp="1"/>
          </p:cNvSpPr>
          <p:nvPr>
            <p:ph type="sldNum" sz="quarter" idx="10"/>
          </p:nvPr>
        </p:nvSpPr>
        <p:spPr/>
        <p:txBody>
          <a:bodyPr/>
          <a:lstStyle/>
          <a:p>
            <a:fld id="{F2E0C871-8B55-4EE6-BADE-CA0507754EB9}" type="slidenum">
              <a:rPr lang="en-US" smtClean="0"/>
              <a:t>56</a:t>
            </a:fld>
            <a:endParaRPr lang="en-US"/>
          </a:p>
        </p:txBody>
      </p:sp>
    </p:spTree>
    <p:extLst>
      <p:ext uri="{BB962C8B-B14F-4D97-AF65-F5344CB8AC3E}">
        <p14:creationId xmlns:p14="http://schemas.microsoft.com/office/powerpoint/2010/main" val="3840583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2E0C871-8B55-4EE6-BADE-CA0507754EB9}" type="slidenum">
              <a:rPr lang="en-US" smtClean="0"/>
              <a:t>57</a:t>
            </a:fld>
            <a:endParaRPr lang="en-US"/>
          </a:p>
        </p:txBody>
      </p:sp>
    </p:spTree>
    <p:extLst>
      <p:ext uri="{BB962C8B-B14F-4D97-AF65-F5344CB8AC3E}">
        <p14:creationId xmlns:p14="http://schemas.microsoft.com/office/powerpoint/2010/main" val="679438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E0C871-8B55-4EE6-BADE-CA0507754EB9}" type="slidenum">
              <a:rPr lang="en-US" smtClean="0"/>
              <a:t>58</a:t>
            </a:fld>
            <a:endParaRPr lang="en-US"/>
          </a:p>
        </p:txBody>
      </p:sp>
    </p:spTree>
    <p:extLst>
      <p:ext uri="{BB962C8B-B14F-4D97-AF65-F5344CB8AC3E}">
        <p14:creationId xmlns:p14="http://schemas.microsoft.com/office/powerpoint/2010/main" val="2457173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p:spPr>
      </p:sp>
      <p:sp>
        <p:nvSpPr>
          <p:cNvPr id="3" name="Notes Placeholder 2"/>
          <p:cNvSpPr>
            <a:spLocks noGrp="1"/>
          </p:cNvSpPr>
          <p:nvPr>
            <p:ph type="body" idx="1"/>
          </p:nvPr>
        </p:nvSpPr>
        <p:spPr/>
        <p:txBody>
          <a:bodyPr/>
          <a:lstStyle/>
          <a:p>
            <a:r>
              <a:rPr lang="en-US" baseline="0" dirty="0"/>
              <a:t>Long term goal of where we want to be. Etc. </a:t>
            </a:r>
          </a:p>
          <a:p>
            <a:r>
              <a:rPr lang="en-US" baseline="0" dirty="0"/>
              <a:t>How what we are doing is going to contribute to long term. </a:t>
            </a:r>
          </a:p>
          <a:p>
            <a:endParaRPr lang="en-US" baseline="0" dirty="0"/>
          </a:p>
        </p:txBody>
      </p:sp>
      <p:sp>
        <p:nvSpPr>
          <p:cNvPr id="4" name="Slide Number Placeholder 3"/>
          <p:cNvSpPr>
            <a:spLocks noGrp="1"/>
          </p:cNvSpPr>
          <p:nvPr>
            <p:ph type="sldNum" sz="quarter" idx="10"/>
          </p:nvPr>
        </p:nvSpPr>
        <p:spPr/>
        <p:txBody>
          <a:bodyPr/>
          <a:lstStyle/>
          <a:p>
            <a:fld id="{F2E0C871-8B55-4EE6-BADE-CA0507754EB9}" type="slidenum">
              <a:rPr lang="en-US" smtClean="0"/>
              <a:t>59</a:t>
            </a:fld>
            <a:endParaRPr lang="en-US"/>
          </a:p>
        </p:txBody>
      </p:sp>
    </p:spTree>
    <p:extLst>
      <p:ext uri="{BB962C8B-B14F-4D97-AF65-F5344CB8AC3E}">
        <p14:creationId xmlns:p14="http://schemas.microsoft.com/office/powerpoint/2010/main" val="1395371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16</a:t>
            </a:fld>
            <a:endParaRPr lang="en-US" dirty="0"/>
          </a:p>
        </p:txBody>
      </p:sp>
    </p:spTree>
    <p:extLst>
      <p:ext uri="{BB962C8B-B14F-4D97-AF65-F5344CB8AC3E}">
        <p14:creationId xmlns:p14="http://schemas.microsoft.com/office/powerpoint/2010/main" val="3571295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17</a:t>
            </a:fld>
            <a:endParaRPr lang="en-US" dirty="0"/>
          </a:p>
        </p:txBody>
      </p:sp>
    </p:spTree>
    <p:extLst>
      <p:ext uri="{BB962C8B-B14F-4D97-AF65-F5344CB8AC3E}">
        <p14:creationId xmlns:p14="http://schemas.microsoft.com/office/powerpoint/2010/main" val="1485637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18</a:t>
            </a:fld>
            <a:endParaRPr lang="en-US" dirty="0"/>
          </a:p>
        </p:txBody>
      </p:sp>
    </p:spTree>
    <p:extLst>
      <p:ext uri="{BB962C8B-B14F-4D97-AF65-F5344CB8AC3E}">
        <p14:creationId xmlns:p14="http://schemas.microsoft.com/office/powerpoint/2010/main" val="1387392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a:spLocks noGrp="1" noRot="1" noChangeAspect="1"/>
          </p:cNvSpPr>
          <p:nvPr>
            <p:ph type="sldImg" idx="2"/>
          </p:nvPr>
        </p:nvSpPr>
        <p:spPr>
          <a:xfrm>
            <a:off x="1184275"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1:notes"/>
          <p:cNvSpPr txBox="1">
            <a:spLocks noGrp="1"/>
          </p:cNvSpPr>
          <p:nvPr>
            <p:ph type="body" idx="1"/>
          </p:nvPr>
        </p:nvSpPr>
        <p:spPr>
          <a:xfrm>
            <a:off x="702310" y="4421823"/>
            <a:ext cx="5618480" cy="4189095"/>
          </a:xfrm>
          <a:prstGeom prst="rect">
            <a:avLst/>
          </a:prstGeom>
          <a:noFill/>
          <a:ln>
            <a:noFill/>
          </a:ln>
        </p:spPr>
        <p:txBody>
          <a:bodyPr spcFirstLastPara="1" wrap="square" lIns="93300" tIns="46650" rIns="93300" bIns="4665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84" name="Google Shape;84;p1:notes"/>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277335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1184275"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a:spLocks noGrp="1"/>
          </p:cNvSpPr>
          <p:nvPr>
            <p:ph type="body" idx="1"/>
          </p:nvPr>
        </p:nvSpPr>
        <p:spPr>
          <a:xfrm>
            <a:off x="702310" y="4421823"/>
            <a:ext cx="5618480" cy="4189095"/>
          </a:xfrm>
          <a:prstGeom prst="rect">
            <a:avLst/>
          </a:prstGeom>
          <a:noFill/>
          <a:ln>
            <a:noFill/>
          </a:ln>
        </p:spPr>
        <p:txBody>
          <a:bodyPr spcFirstLastPara="1" wrap="square" lIns="93300" tIns="46650" rIns="93300" bIns="4665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4" name="Google Shape;94;p2:notes"/>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27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3edb72608_0_2:notes"/>
          <p:cNvSpPr>
            <a:spLocks noGrp="1" noRot="1" noChangeAspect="1"/>
          </p:cNvSpPr>
          <p:nvPr>
            <p:ph type="sldImg" idx="2"/>
          </p:nvPr>
        </p:nvSpPr>
        <p:spPr>
          <a:xfrm>
            <a:off x="1184275"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3edb72608_0_2:notes"/>
          <p:cNvSpPr txBox="1">
            <a:spLocks noGrp="1"/>
          </p:cNvSpPr>
          <p:nvPr>
            <p:ph type="body" idx="1"/>
          </p:nvPr>
        </p:nvSpPr>
        <p:spPr>
          <a:xfrm>
            <a:off x="702310" y="4421823"/>
            <a:ext cx="5618400" cy="4189200"/>
          </a:xfrm>
          <a:prstGeom prst="rect">
            <a:avLst/>
          </a:prstGeom>
        </p:spPr>
        <p:txBody>
          <a:bodyPr spcFirstLastPara="1" wrap="square" lIns="93300" tIns="46650" rIns="93300" bIns="46650" anchor="t" anchorCtr="0">
            <a:noAutofit/>
          </a:bodyPr>
          <a:lstStyle/>
          <a:p>
            <a:pPr marL="0" lvl="0" indent="0" algn="l" rtl="0">
              <a:spcBef>
                <a:spcPts val="0"/>
              </a:spcBef>
              <a:spcAft>
                <a:spcPts val="0"/>
              </a:spcAft>
              <a:buNone/>
            </a:pPr>
            <a:endParaRPr/>
          </a:p>
        </p:txBody>
      </p:sp>
      <p:sp>
        <p:nvSpPr>
          <p:cNvPr id="103" name="Google Shape;103;g43edb72608_0_2:notes"/>
          <p:cNvSpPr txBox="1">
            <a:spLocks noGrp="1"/>
          </p:cNvSpPr>
          <p:nvPr>
            <p:ph type="sldNum" idx="12"/>
          </p:nvPr>
        </p:nvSpPr>
        <p:spPr>
          <a:xfrm>
            <a:off x="3978132" y="8842029"/>
            <a:ext cx="3043200" cy="465600"/>
          </a:xfrm>
          <a:prstGeom prst="rect">
            <a:avLst/>
          </a:prstGeom>
        </p:spPr>
        <p:txBody>
          <a:bodyPr spcFirstLastPara="1" wrap="square" lIns="93300" tIns="46650" rIns="93300" bIns="4665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927308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A145A-C024-5640-8015-3B1BA888D9E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68D3F43-82AC-A047-930F-895947E5A6E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3513277-07CF-4048-AF72-95229FD2AC84}"/>
              </a:ext>
            </a:extLst>
          </p:cNvPr>
          <p:cNvSpPr>
            <a:spLocks noGrp="1"/>
          </p:cNvSpPr>
          <p:nvPr>
            <p:ph type="dt" sz="half" idx="10"/>
          </p:nvPr>
        </p:nvSpPr>
        <p:spPr/>
        <p:txBody>
          <a:bodyPr/>
          <a:lstStyle/>
          <a:p>
            <a:fld id="{A7ED3217-8EF9-4D17-9D17-FBFAF278C83A}" type="datetimeFigureOut">
              <a:rPr lang="en-US" smtClean="0"/>
              <a:t>10/12/18</a:t>
            </a:fld>
            <a:endParaRPr lang="en-US"/>
          </a:p>
        </p:txBody>
      </p:sp>
      <p:sp>
        <p:nvSpPr>
          <p:cNvPr id="5" name="Footer Placeholder 4">
            <a:extLst>
              <a:ext uri="{FF2B5EF4-FFF2-40B4-BE49-F238E27FC236}">
                <a16:creationId xmlns:a16="http://schemas.microsoft.com/office/drawing/2014/main" id="{1E46E6C1-D97B-7344-8B76-F63CB6D170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56D5AD-ECA8-DC42-84C4-17D6CDEF257B}"/>
              </a:ext>
            </a:extLst>
          </p:cNvPr>
          <p:cNvSpPr>
            <a:spLocks noGrp="1"/>
          </p:cNvSpPr>
          <p:nvPr>
            <p:ph type="sldNum" sz="quarter" idx="12"/>
          </p:nvPr>
        </p:nvSpPr>
        <p:spPr/>
        <p:txBody>
          <a:bodyPr/>
          <a:lstStyle/>
          <a:p>
            <a:fld id="{8A66FBCF-8101-49AF-A679-9B24C7A26814}" type="slidenum">
              <a:rPr lang="en-US" smtClean="0"/>
              <a:t>‹#›</a:t>
            </a:fld>
            <a:endParaRPr lang="en-US"/>
          </a:p>
        </p:txBody>
      </p:sp>
    </p:spTree>
    <p:extLst>
      <p:ext uri="{BB962C8B-B14F-4D97-AF65-F5344CB8AC3E}">
        <p14:creationId xmlns:p14="http://schemas.microsoft.com/office/powerpoint/2010/main" val="2071536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C5B4-64F6-DC48-8789-C181FAA137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21B325-99FD-6643-9DAE-143B9C9002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E82197-BCCB-AB4C-8BB0-6180C93081FD}"/>
              </a:ext>
            </a:extLst>
          </p:cNvPr>
          <p:cNvSpPr>
            <a:spLocks noGrp="1"/>
          </p:cNvSpPr>
          <p:nvPr>
            <p:ph type="dt" sz="half" idx="10"/>
          </p:nvPr>
        </p:nvSpPr>
        <p:spPr/>
        <p:txBody>
          <a:bodyPr/>
          <a:lstStyle/>
          <a:p>
            <a:fld id="{A7ED3217-8EF9-4D17-9D17-FBFAF278C83A}" type="datetimeFigureOut">
              <a:rPr lang="en-US" smtClean="0"/>
              <a:t>10/12/18</a:t>
            </a:fld>
            <a:endParaRPr lang="en-US"/>
          </a:p>
        </p:txBody>
      </p:sp>
      <p:sp>
        <p:nvSpPr>
          <p:cNvPr id="5" name="Footer Placeholder 4">
            <a:extLst>
              <a:ext uri="{FF2B5EF4-FFF2-40B4-BE49-F238E27FC236}">
                <a16:creationId xmlns:a16="http://schemas.microsoft.com/office/drawing/2014/main" id="{88BD36B8-EFEC-C948-B04F-55DED5DD7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064F5-F4C2-7D48-AF03-8AB5E2993EC7}"/>
              </a:ext>
            </a:extLst>
          </p:cNvPr>
          <p:cNvSpPr>
            <a:spLocks noGrp="1"/>
          </p:cNvSpPr>
          <p:nvPr>
            <p:ph type="sldNum" sz="quarter" idx="12"/>
          </p:nvPr>
        </p:nvSpPr>
        <p:spPr/>
        <p:txBody>
          <a:bodyPr/>
          <a:lstStyle/>
          <a:p>
            <a:fld id="{8A66FBCF-8101-49AF-A679-9B24C7A26814}" type="slidenum">
              <a:rPr lang="en-US" smtClean="0"/>
              <a:t>‹#›</a:t>
            </a:fld>
            <a:endParaRPr lang="en-US"/>
          </a:p>
        </p:txBody>
      </p:sp>
    </p:spTree>
    <p:extLst>
      <p:ext uri="{BB962C8B-B14F-4D97-AF65-F5344CB8AC3E}">
        <p14:creationId xmlns:p14="http://schemas.microsoft.com/office/powerpoint/2010/main" val="3407895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1E6546-EE08-C140-8B9B-C2AB76CC345E}"/>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D9DAFE-7DC2-F84D-B0BA-71684EC9A486}"/>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7E76AC-0795-374E-8709-A7B4460BCEFA}"/>
              </a:ext>
            </a:extLst>
          </p:cNvPr>
          <p:cNvSpPr>
            <a:spLocks noGrp="1"/>
          </p:cNvSpPr>
          <p:nvPr>
            <p:ph type="dt" sz="half" idx="10"/>
          </p:nvPr>
        </p:nvSpPr>
        <p:spPr/>
        <p:txBody>
          <a:bodyPr/>
          <a:lstStyle/>
          <a:p>
            <a:fld id="{A7ED3217-8EF9-4D17-9D17-FBFAF278C83A}" type="datetimeFigureOut">
              <a:rPr lang="en-US" smtClean="0"/>
              <a:t>10/12/18</a:t>
            </a:fld>
            <a:endParaRPr lang="en-US"/>
          </a:p>
        </p:txBody>
      </p:sp>
      <p:sp>
        <p:nvSpPr>
          <p:cNvPr id="5" name="Footer Placeholder 4">
            <a:extLst>
              <a:ext uri="{FF2B5EF4-FFF2-40B4-BE49-F238E27FC236}">
                <a16:creationId xmlns:a16="http://schemas.microsoft.com/office/drawing/2014/main" id="{7078AD3E-AE52-F041-9AFD-B35321F05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931581-5540-D747-B097-BCC635D9BCEF}"/>
              </a:ext>
            </a:extLst>
          </p:cNvPr>
          <p:cNvSpPr>
            <a:spLocks noGrp="1"/>
          </p:cNvSpPr>
          <p:nvPr>
            <p:ph type="sldNum" sz="quarter" idx="12"/>
          </p:nvPr>
        </p:nvSpPr>
        <p:spPr/>
        <p:txBody>
          <a:bodyPr/>
          <a:lstStyle/>
          <a:p>
            <a:fld id="{8A66FBCF-8101-49AF-A679-9B24C7A26814}" type="slidenum">
              <a:rPr lang="en-US" smtClean="0"/>
              <a:t>‹#›</a:t>
            </a:fld>
            <a:endParaRPr lang="en-US"/>
          </a:p>
        </p:txBody>
      </p:sp>
    </p:spTree>
    <p:extLst>
      <p:ext uri="{BB962C8B-B14F-4D97-AF65-F5344CB8AC3E}">
        <p14:creationId xmlns:p14="http://schemas.microsoft.com/office/powerpoint/2010/main" val="2899244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Shape 58"/>
        <p:cNvGrpSpPr/>
        <p:nvPr/>
      </p:nvGrpSpPr>
      <p:grpSpPr>
        <a:xfrm>
          <a:off x="0" y="0"/>
          <a:ext cx="0" cy="0"/>
          <a:chOff x="0" y="0"/>
          <a:chExt cx="0" cy="0"/>
        </a:xfrm>
      </p:grpSpPr>
      <p:sp>
        <p:nvSpPr>
          <p:cNvPr id="59" name="Shape 59"/>
          <p:cNvSpPr txBox="1"/>
          <p:nvPr/>
        </p:nvSpPr>
        <p:spPr>
          <a:xfrm>
            <a:off x="4953000" y="763587"/>
            <a:ext cx="4038600" cy="228800"/>
          </a:xfrm>
          <a:prstGeom prst="rect">
            <a:avLst/>
          </a:prstGeom>
          <a:noFill/>
          <a:ln w="9525" cap="flat" cmpd="sng">
            <a:solidFill>
              <a:srgbClr val="000000">
                <a:alpha val="0"/>
              </a:srgbClr>
            </a:solidFill>
            <a:prstDash val="solid"/>
            <a:round/>
            <a:headEnd type="none" w="med" len="med"/>
            <a:tailEnd type="none" w="med" len="med"/>
          </a:ln>
        </p:spPr>
        <p:txBody>
          <a:bodyPr lIns="0" tIns="0" rIns="0" bIns="0" anchor="ctr" anchorCtr="0">
            <a:noAutofit/>
          </a:bodyPr>
          <a:lstStyle/>
          <a:p>
            <a:pPr marL="0" marR="0" lvl="0" indent="0" algn="r" rtl="0">
              <a:spcBef>
                <a:spcPts val="0"/>
              </a:spcBef>
              <a:buSzPct val="25000"/>
              <a:buNone/>
            </a:pPr>
            <a:r>
              <a:rPr lang="en" sz="1200" b="1" i="0" u="none" strike="noStrike" cap="none">
                <a:solidFill>
                  <a:srgbClr val="999999"/>
                </a:solidFill>
                <a:latin typeface="Calibri"/>
                <a:ea typeface="Calibri"/>
                <a:cs typeface="Calibri"/>
                <a:sym typeface="Calibri"/>
              </a:rPr>
              <a:t>U.S. General Services Administration</a:t>
            </a:r>
          </a:p>
        </p:txBody>
      </p:sp>
      <p:sp>
        <p:nvSpPr>
          <p:cNvPr id="60" name="Shape 60"/>
          <p:cNvSpPr/>
          <p:nvPr/>
        </p:nvSpPr>
        <p:spPr>
          <a:xfrm>
            <a:off x="-12598" y="1082500"/>
            <a:ext cx="9191700" cy="2549600"/>
          </a:xfrm>
          <a:prstGeom prst="rect">
            <a:avLst/>
          </a:prstGeom>
          <a:solidFill>
            <a:schemeClr val="dk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61" name="Shape 61"/>
          <p:cNvSpPr/>
          <p:nvPr/>
        </p:nvSpPr>
        <p:spPr>
          <a:xfrm>
            <a:off x="-13050" y="3632024"/>
            <a:ext cx="9191700" cy="468800"/>
          </a:xfrm>
          <a:prstGeom prst="rect">
            <a:avLst/>
          </a:prstGeom>
          <a:solidFill>
            <a:srgbClr val="D9D9D9"/>
          </a:solidFill>
          <a:ln>
            <a:noFill/>
          </a:ln>
        </p:spPr>
        <p:txBody>
          <a:bodyPr lIns="91425" tIns="91425" rIns="91425" bIns="91425" anchor="ctr" anchorCtr="0">
            <a:noAutofit/>
          </a:bodyPr>
          <a:lstStyle/>
          <a:p>
            <a:pPr lvl="0">
              <a:spcBef>
                <a:spcPts val="0"/>
              </a:spcBef>
              <a:buNone/>
            </a:pPr>
            <a:endParaRPr sz="1400"/>
          </a:p>
        </p:txBody>
      </p:sp>
      <p:pic>
        <p:nvPicPr>
          <p:cNvPr id="62" name="Shape 62"/>
          <p:cNvPicPr preferRelativeResize="0"/>
          <p:nvPr/>
        </p:nvPicPr>
        <p:blipFill rotWithShape="1">
          <a:blip r:embed="rId2">
            <a:alphaModFix/>
          </a:blip>
          <a:srcRect/>
          <a:stretch/>
        </p:blipFill>
        <p:spPr>
          <a:xfrm>
            <a:off x="134583" y="96292"/>
            <a:ext cx="662400" cy="883200"/>
          </a:xfrm>
          <a:prstGeom prst="rect">
            <a:avLst/>
          </a:prstGeom>
          <a:noFill/>
          <a:ln>
            <a:noFill/>
          </a:ln>
        </p:spPr>
      </p:pic>
    </p:spTree>
    <p:extLst>
      <p:ext uri="{BB962C8B-B14F-4D97-AF65-F5344CB8AC3E}">
        <p14:creationId xmlns:p14="http://schemas.microsoft.com/office/powerpoint/2010/main" val="3798761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Shape 58"/>
        <p:cNvGrpSpPr/>
        <p:nvPr/>
      </p:nvGrpSpPr>
      <p:grpSpPr>
        <a:xfrm>
          <a:off x="0" y="0"/>
          <a:ext cx="0" cy="0"/>
          <a:chOff x="0" y="0"/>
          <a:chExt cx="0" cy="0"/>
        </a:xfrm>
      </p:grpSpPr>
      <p:sp>
        <p:nvSpPr>
          <p:cNvPr id="59" name="Shape 59"/>
          <p:cNvSpPr txBox="1"/>
          <p:nvPr/>
        </p:nvSpPr>
        <p:spPr>
          <a:xfrm>
            <a:off x="4953000" y="763587"/>
            <a:ext cx="4038600" cy="228800"/>
          </a:xfrm>
          <a:prstGeom prst="rect">
            <a:avLst/>
          </a:prstGeom>
          <a:noFill/>
          <a:ln w="9525" cap="flat" cmpd="sng">
            <a:solidFill>
              <a:srgbClr val="000000">
                <a:alpha val="0"/>
              </a:srgbClr>
            </a:solidFill>
            <a:prstDash val="solid"/>
            <a:round/>
            <a:headEnd type="none" w="med" len="med"/>
            <a:tailEnd type="none" w="med" len="med"/>
          </a:ln>
        </p:spPr>
        <p:txBody>
          <a:bodyPr lIns="0" tIns="0" rIns="0" bIns="0" anchor="ctr" anchorCtr="0">
            <a:noAutofit/>
          </a:bodyPr>
          <a:lstStyle/>
          <a:p>
            <a:pPr marL="0" marR="0" lvl="0" indent="0" algn="r" rtl="0">
              <a:spcBef>
                <a:spcPts val="0"/>
              </a:spcBef>
              <a:buSzPct val="25000"/>
              <a:buNone/>
            </a:pPr>
            <a:r>
              <a:rPr lang="en" sz="1200" b="1" i="0" u="none" strike="noStrike" cap="none">
                <a:solidFill>
                  <a:srgbClr val="999999"/>
                </a:solidFill>
                <a:latin typeface="Calibri"/>
                <a:ea typeface="Calibri"/>
                <a:cs typeface="Calibri"/>
                <a:sym typeface="Calibri"/>
              </a:rPr>
              <a:t>U.S. General Services Administration</a:t>
            </a:r>
          </a:p>
        </p:txBody>
      </p:sp>
      <p:sp>
        <p:nvSpPr>
          <p:cNvPr id="60" name="Shape 60"/>
          <p:cNvSpPr/>
          <p:nvPr/>
        </p:nvSpPr>
        <p:spPr>
          <a:xfrm>
            <a:off x="-12598" y="1082500"/>
            <a:ext cx="9191700" cy="2549600"/>
          </a:xfrm>
          <a:prstGeom prst="rect">
            <a:avLst/>
          </a:prstGeom>
          <a:solidFill>
            <a:schemeClr val="dk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61" name="Shape 61"/>
          <p:cNvSpPr/>
          <p:nvPr/>
        </p:nvSpPr>
        <p:spPr>
          <a:xfrm>
            <a:off x="-13050" y="3632024"/>
            <a:ext cx="9191700" cy="468800"/>
          </a:xfrm>
          <a:prstGeom prst="rect">
            <a:avLst/>
          </a:prstGeom>
          <a:solidFill>
            <a:srgbClr val="D9D9D9"/>
          </a:solidFill>
          <a:ln>
            <a:noFill/>
          </a:ln>
        </p:spPr>
        <p:txBody>
          <a:bodyPr lIns="91425" tIns="91425" rIns="91425" bIns="91425" anchor="ctr" anchorCtr="0">
            <a:noAutofit/>
          </a:bodyPr>
          <a:lstStyle/>
          <a:p>
            <a:pPr lvl="0">
              <a:spcBef>
                <a:spcPts val="0"/>
              </a:spcBef>
              <a:buNone/>
            </a:pPr>
            <a:endParaRPr sz="1400"/>
          </a:p>
        </p:txBody>
      </p:sp>
      <p:pic>
        <p:nvPicPr>
          <p:cNvPr id="62" name="Shape 62"/>
          <p:cNvPicPr preferRelativeResize="0"/>
          <p:nvPr/>
        </p:nvPicPr>
        <p:blipFill rotWithShape="1">
          <a:blip r:embed="rId2">
            <a:alphaModFix/>
          </a:blip>
          <a:srcRect/>
          <a:stretch/>
        </p:blipFill>
        <p:spPr>
          <a:xfrm>
            <a:off x="134583" y="96292"/>
            <a:ext cx="662400" cy="883200"/>
          </a:xfrm>
          <a:prstGeom prst="rect">
            <a:avLst/>
          </a:prstGeom>
          <a:noFill/>
          <a:ln>
            <a:noFill/>
          </a:ln>
        </p:spPr>
      </p:pic>
    </p:spTree>
    <p:extLst>
      <p:ext uri="{BB962C8B-B14F-4D97-AF65-F5344CB8AC3E}">
        <p14:creationId xmlns:p14="http://schemas.microsoft.com/office/powerpoint/2010/main" val="3941299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993230" y="0"/>
            <a:ext cx="7693500" cy="1143200"/>
          </a:xfrm>
          <a:prstGeom prst="rect">
            <a:avLst/>
          </a:prstGeom>
          <a:noFill/>
          <a:ln>
            <a:noFill/>
          </a:ln>
        </p:spPr>
        <p:txBody>
          <a:bodyPr lIns="91425" tIns="91425" rIns="91425" bIns="91425" anchor="ctr" anchorCtr="0"/>
          <a:lstStyle>
            <a:lvl1pPr lvl="0" algn="r" rtl="0">
              <a:spcBef>
                <a:spcPts val="0"/>
              </a:spcBef>
              <a:buSzPct val="100000"/>
              <a:defRPr sz="3200">
                <a:latin typeface="Calibri"/>
                <a:ea typeface="Calibri"/>
                <a:cs typeface="Calibri"/>
                <a:sym typeface="Calibri"/>
              </a:defRPr>
            </a:lvl1pPr>
            <a:lvl2pPr lvl="1" rtl="0">
              <a:spcBef>
                <a:spcPts val="0"/>
              </a:spcBef>
              <a:buFont typeface="Calibri"/>
              <a:defRPr>
                <a:latin typeface="Calibri"/>
                <a:ea typeface="Calibri"/>
                <a:cs typeface="Calibri"/>
                <a:sym typeface="Calibri"/>
              </a:defRPr>
            </a:lvl2pPr>
            <a:lvl3pPr lvl="2" rtl="0">
              <a:spcBef>
                <a:spcPts val="0"/>
              </a:spcBef>
              <a:buFont typeface="Calibri"/>
              <a:defRPr>
                <a:latin typeface="Calibri"/>
                <a:ea typeface="Calibri"/>
                <a:cs typeface="Calibri"/>
                <a:sym typeface="Calibri"/>
              </a:defRPr>
            </a:lvl3pPr>
            <a:lvl4pPr lvl="3" rtl="0">
              <a:spcBef>
                <a:spcPts val="0"/>
              </a:spcBef>
              <a:buFont typeface="Calibri"/>
              <a:defRPr>
                <a:latin typeface="Calibri"/>
                <a:ea typeface="Calibri"/>
                <a:cs typeface="Calibri"/>
                <a:sym typeface="Calibri"/>
              </a:defRPr>
            </a:lvl4pPr>
            <a:lvl5pPr lvl="4" rtl="0">
              <a:spcBef>
                <a:spcPts val="0"/>
              </a:spcBef>
              <a:buFont typeface="Calibri"/>
              <a:defRPr>
                <a:latin typeface="Calibri"/>
                <a:ea typeface="Calibri"/>
                <a:cs typeface="Calibri"/>
                <a:sym typeface="Calibri"/>
              </a:defRPr>
            </a:lvl5pPr>
            <a:lvl6pPr lvl="5" rtl="0">
              <a:spcBef>
                <a:spcPts val="0"/>
              </a:spcBef>
              <a:buFont typeface="Calibri"/>
              <a:defRPr>
                <a:latin typeface="Calibri"/>
                <a:ea typeface="Calibri"/>
                <a:cs typeface="Calibri"/>
                <a:sym typeface="Calibri"/>
              </a:defRPr>
            </a:lvl6pPr>
            <a:lvl7pPr lvl="6" rtl="0">
              <a:spcBef>
                <a:spcPts val="0"/>
              </a:spcBef>
              <a:buFont typeface="Calibri"/>
              <a:defRPr>
                <a:latin typeface="Calibri"/>
                <a:ea typeface="Calibri"/>
                <a:cs typeface="Calibri"/>
                <a:sym typeface="Calibri"/>
              </a:defRPr>
            </a:lvl7pPr>
            <a:lvl8pPr lvl="7" rtl="0">
              <a:spcBef>
                <a:spcPts val="0"/>
              </a:spcBef>
              <a:buFont typeface="Calibri"/>
              <a:defRPr>
                <a:latin typeface="Calibri"/>
                <a:ea typeface="Calibri"/>
                <a:cs typeface="Calibri"/>
                <a:sym typeface="Calibri"/>
              </a:defRPr>
            </a:lvl8pPr>
            <a:lvl9pPr lvl="8" rtl="0">
              <a:spcBef>
                <a:spcPts val="0"/>
              </a:spcBef>
              <a:buFont typeface="Calibri"/>
              <a:defRPr>
                <a:latin typeface="Calibri"/>
                <a:ea typeface="Calibri"/>
                <a:cs typeface="Calibri"/>
                <a:sym typeface="Calibri"/>
              </a:defRPr>
            </a:lvl9pPr>
          </a:lstStyle>
          <a:p>
            <a:endParaRPr/>
          </a:p>
        </p:txBody>
      </p:sp>
      <p:sp>
        <p:nvSpPr>
          <p:cNvPr id="65" name="Shape 65"/>
          <p:cNvSpPr txBox="1">
            <a:spLocks noGrp="1"/>
          </p:cNvSpPr>
          <p:nvPr>
            <p:ph type="body" idx="1"/>
          </p:nvPr>
        </p:nvSpPr>
        <p:spPr>
          <a:xfrm>
            <a:off x="457200" y="1600200"/>
            <a:ext cx="8229600" cy="4526000"/>
          </a:xfrm>
          <a:prstGeom prst="rect">
            <a:avLst/>
          </a:prstGeom>
          <a:noFill/>
          <a:ln>
            <a:noFill/>
          </a:ln>
        </p:spPr>
        <p:txBody>
          <a:bodyPr lIns="91425" tIns="91425" rIns="91425" bIns="91425" anchor="t" anchorCtr="0"/>
          <a:lstStyle>
            <a:lvl1pPr marL="342891" lvl="0" indent="-139697" algn="l" rtl="0">
              <a:lnSpc>
                <a:spcPct val="115000"/>
              </a:lnSpc>
              <a:spcBef>
                <a:spcPts val="640"/>
              </a:spcBef>
              <a:buClr>
                <a:schemeClr val="dk1"/>
              </a:buClr>
              <a:buSzPct val="100000"/>
              <a:buFont typeface="Arial"/>
              <a:defRPr sz="1800"/>
            </a:lvl1pPr>
            <a:lvl2pPr marL="742932" lvl="1" indent="-107948" algn="l" rtl="0">
              <a:lnSpc>
                <a:spcPct val="115000"/>
              </a:lnSpc>
              <a:spcBef>
                <a:spcPts val="560"/>
              </a:spcBef>
              <a:buClr>
                <a:schemeClr val="dk1"/>
              </a:buClr>
              <a:buSzPct val="100000"/>
              <a:buFont typeface="Arial"/>
              <a:defRPr sz="1800">
                <a:solidFill>
                  <a:srgbClr val="3F3F3F"/>
                </a:solidFill>
              </a:defRPr>
            </a:lvl2pPr>
            <a:lvl3pPr marL="1142971" lvl="2" indent="-76198" algn="l" rtl="0">
              <a:lnSpc>
                <a:spcPct val="115000"/>
              </a:lnSpc>
              <a:spcBef>
                <a:spcPts val="480"/>
              </a:spcBef>
              <a:buClr>
                <a:schemeClr val="dk1"/>
              </a:buClr>
              <a:buSzPct val="100000"/>
              <a:buFont typeface="Arial"/>
              <a:defRPr sz="1800"/>
            </a:lvl3pPr>
            <a:lvl4pPr marL="1600160" lvl="3" indent="-101597" algn="l" rtl="0">
              <a:lnSpc>
                <a:spcPct val="115000"/>
              </a:lnSpc>
              <a:spcBef>
                <a:spcPts val="400"/>
              </a:spcBef>
              <a:buClr>
                <a:schemeClr val="dk1"/>
              </a:buClr>
              <a:buSzPct val="100000"/>
              <a:buFont typeface="Arial"/>
              <a:defRPr sz="1800"/>
            </a:lvl4pPr>
            <a:lvl5pPr marL="2057349" lvl="4" indent="-101597" algn="l" rtl="0">
              <a:lnSpc>
                <a:spcPct val="115000"/>
              </a:lnSpc>
              <a:spcBef>
                <a:spcPts val="400"/>
              </a:spcBef>
              <a:buClr>
                <a:schemeClr val="dk1"/>
              </a:buClr>
              <a:buSzPct val="100000"/>
              <a:buFont typeface="Arial"/>
              <a:defRPr sz="1800"/>
            </a:lvl5pPr>
            <a:lvl6pPr marL="2514537" lvl="5" indent="-101597" algn="l" rtl="0">
              <a:lnSpc>
                <a:spcPct val="115000"/>
              </a:lnSpc>
              <a:spcBef>
                <a:spcPts val="400"/>
              </a:spcBef>
              <a:buClr>
                <a:schemeClr val="dk1"/>
              </a:buClr>
              <a:buSzPct val="100000"/>
              <a:buFont typeface="Arial"/>
              <a:defRPr sz="1800"/>
            </a:lvl6pPr>
            <a:lvl7pPr marL="2971726" lvl="6" indent="-101597" algn="l" rtl="0">
              <a:lnSpc>
                <a:spcPct val="115000"/>
              </a:lnSpc>
              <a:spcBef>
                <a:spcPts val="400"/>
              </a:spcBef>
              <a:buClr>
                <a:schemeClr val="dk1"/>
              </a:buClr>
              <a:buSzPct val="100000"/>
              <a:buFont typeface="Arial"/>
              <a:defRPr sz="1800"/>
            </a:lvl7pPr>
            <a:lvl8pPr marL="3428914" lvl="7" indent="-101597" algn="l" rtl="0">
              <a:lnSpc>
                <a:spcPct val="115000"/>
              </a:lnSpc>
              <a:spcBef>
                <a:spcPts val="400"/>
              </a:spcBef>
              <a:buClr>
                <a:schemeClr val="dk1"/>
              </a:buClr>
              <a:buSzPct val="100000"/>
              <a:buFont typeface="Arial"/>
              <a:defRPr sz="1800"/>
            </a:lvl8pPr>
            <a:lvl9pPr marL="3886103" lvl="8" indent="-101597" algn="l" rtl="0">
              <a:lnSpc>
                <a:spcPct val="115000"/>
              </a:lnSpc>
              <a:spcBef>
                <a:spcPts val="400"/>
              </a:spcBef>
              <a:buClr>
                <a:schemeClr val="dk1"/>
              </a:buClr>
              <a:buSzPct val="100000"/>
              <a:buFont typeface="Arial"/>
              <a:defRPr sz="1800"/>
            </a:lvl9pPr>
          </a:lstStyle>
          <a:p>
            <a:endParaRPr/>
          </a:p>
        </p:txBody>
      </p:sp>
      <p:sp>
        <p:nvSpPr>
          <p:cNvPr id="66" name="Shape 66"/>
          <p:cNvSpPr txBox="1">
            <a:spLocks noGrp="1"/>
          </p:cNvSpPr>
          <p:nvPr>
            <p:ph type="ftr" idx="11"/>
          </p:nvPr>
        </p:nvSpPr>
        <p:spPr>
          <a:xfrm>
            <a:off x="3124200" y="6356349"/>
            <a:ext cx="2895600" cy="365200"/>
          </a:xfrm>
          <a:prstGeom prst="rect">
            <a:avLst/>
          </a:prstGeom>
          <a:noFill/>
          <a:ln>
            <a:noFill/>
          </a:ln>
        </p:spPr>
        <p:txBody>
          <a:bodyPr lIns="91425" tIns="91425" rIns="91425" bIns="91425" anchor="ctr" anchorCtr="0"/>
          <a:lstStyle>
            <a:lvl1pPr marL="0" marR="0" lvl="0" indent="0" algn="ctr"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67" name="Shape 67"/>
          <p:cNvSpPr txBox="1">
            <a:spLocks noGrp="1"/>
          </p:cNvSpPr>
          <p:nvPr>
            <p:ph type="sldNum" idx="12"/>
          </p:nvPr>
        </p:nvSpPr>
        <p:spPr>
          <a:xfrm>
            <a:off x="6553200" y="6356349"/>
            <a:ext cx="2133600" cy="3652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
        <p:nvSpPr>
          <p:cNvPr id="68" name="Shape 68"/>
          <p:cNvSpPr txBox="1"/>
          <p:nvPr/>
        </p:nvSpPr>
        <p:spPr>
          <a:xfrm>
            <a:off x="101702" y="6424612"/>
            <a:ext cx="2793900" cy="228800"/>
          </a:xfrm>
          <a:prstGeom prst="rect">
            <a:avLst/>
          </a:prstGeom>
          <a:noFill/>
          <a:ln>
            <a:noFill/>
          </a:ln>
        </p:spPr>
        <p:txBody>
          <a:bodyPr lIns="91425" tIns="91425" rIns="91425" bIns="91425" anchor="t" anchorCtr="0">
            <a:noAutofit/>
          </a:bodyPr>
          <a:lstStyle/>
          <a:p>
            <a:pPr lvl="0" rtl="0">
              <a:spcBef>
                <a:spcPts val="0"/>
              </a:spcBef>
              <a:buNone/>
            </a:pPr>
            <a:r>
              <a:rPr lang="en" sz="1100">
                <a:latin typeface="Calibri"/>
                <a:ea typeface="Calibri"/>
                <a:cs typeface="Calibri"/>
                <a:sym typeface="Calibri"/>
              </a:rPr>
              <a:t>Office of Government-wide Policy</a:t>
            </a:r>
          </a:p>
        </p:txBody>
      </p:sp>
    </p:spTree>
    <p:extLst>
      <p:ext uri="{BB962C8B-B14F-4D97-AF65-F5344CB8AC3E}">
        <p14:creationId xmlns:p14="http://schemas.microsoft.com/office/powerpoint/2010/main" val="2329472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457200" y="0"/>
            <a:ext cx="8229600" cy="1143200"/>
          </a:xfrm>
          <a:prstGeom prst="rect">
            <a:avLst/>
          </a:prstGeom>
          <a:noFill/>
          <a:ln>
            <a:noFill/>
          </a:ln>
        </p:spPr>
        <p:txBody>
          <a:bodyPr lIns="91425" tIns="91425" rIns="91425" bIns="91425" anchor="ctr" anchorCtr="0"/>
          <a:lstStyle>
            <a:lvl1pPr lvl="0" algn="r" rtl="0">
              <a:spcBef>
                <a:spcPts val="0"/>
              </a:spcBef>
              <a:buClr>
                <a:schemeClr val="dk1"/>
              </a:buClr>
              <a:buSzPct val="100000"/>
              <a:buFont typeface="Calibri"/>
              <a:buNone/>
              <a:defRPr sz="32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1" name="Shape 71"/>
          <p:cNvSpPr txBox="1">
            <a:spLocks noGrp="1"/>
          </p:cNvSpPr>
          <p:nvPr>
            <p:ph type="body" idx="1"/>
          </p:nvPr>
        </p:nvSpPr>
        <p:spPr>
          <a:xfrm>
            <a:off x="457200" y="1600200"/>
            <a:ext cx="4038600" cy="45260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2" name="Shape 72"/>
          <p:cNvSpPr txBox="1">
            <a:spLocks noGrp="1"/>
          </p:cNvSpPr>
          <p:nvPr>
            <p:ph type="body" idx="2"/>
          </p:nvPr>
        </p:nvSpPr>
        <p:spPr>
          <a:xfrm>
            <a:off x="4648200" y="1600200"/>
            <a:ext cx="4038600" cy="45260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3" name="Shape 73"/>
          <p:cNvSpPr txBox="1">
            <a:spLocks noGrp="1"/>
          </p:cNvSpPr>
          <p:nvPr>
            <p:ph type="dt" idx="10"/>
          </p:nvPr>
        </p:nvSpPr>
        <p:spPr>
          <a:xfrm>
            <a:off x="457200" y="6356349"/>
            <a:ext cx="2133600" cy="365200"/>
          </a:xfrm>
          <a:prstGeom prst="rect">
            <a:avLst/>
          </a:prstGeom>
          <a:noFill/>
          <a:ln>
            <a:noFill/>
          </a:ln>
        </p:spPr>
        <p:txBody>
          <a:bodyPr lIns="91425" tIns="91425" rIns="91425" bIns="91425" anchor="ctr" anchorCtr="0"/>
          <a:lstStyle>
            <a:lvl1pPr marL="0" marR="0" lvl="0" indent="0" algn="l"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74" name="Shape 74"/>
          <p:cNvSpPr txBox="1">
            <a:spLocks noGrp="1"/>
          </p:cNvSpPr>
          <p:nvPr>
            <p:ph type="ftr" idx="11"/>
          </p:nvPr>
        </p:nvSpPr>
        <p:spPr>
          <a:xfrm>
            <a:off x="3124200" y="6356349"/>
            <a:ext cx="2895600" cy="365200"/>
          </a:xfrm>
          <a:prstGeom prst="rect">
            <a:avLst/>
          </a:prstGeom>
          <a:noFill/>
          <a:ln>
            <a:noFill/>
          </a:ln>
        </p:spPr>
        <p:txBody>
          <a:bodyPr lIns="91425" tIns="91425" rIns="91425" bIns="91425" anchor="ctr" anchorCtr="0"/>
          <a:lstStyle>
            <a:lvl1pPr marL="0" marR="0" lvl="0" indent="0" algn="ctr"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75" name="Shape 75"/>
          <p:cNvSpPr txBox="1">
            <a:spLocks noGrp="1"/>
          </p:cNvSpPr>
          <p:nvPr>
            <p:ph type="sldNum" idx="12"/>
          </p:nvPr>
        </p:nvSpPr>
        <p:spPr>
          <a:xfrm>
            <a:off x="6553200" y="6356349"/>
            <a:ext cx="2133600" cy="3652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
        <p:nvSpPr>
          <p:cNvPr id="76" name="Shape 76"/>
          <p:cNvSpPr txBox="1"/>
          <p:nvPr/>
        </p:nvSpPr>
        <p:spPr>
          <a:xfrm>
            <a:off x="101702" y="6424612"/>
            <a:ext cx="2793900" cy="228800"/>
          </a:xfrm>
          <a:prstGeom prst="rect">
            <a:avLst/>
          </a:prstGeom>
          <a:noFill/>
          <a:ln>
            <a:noFill/>
          </a:ln>
        </p:spPr>
        <p:txBody>
          <a:bodyPr lIns="91425" tIns="91425" rIns="91425" bIns="91425" anchor="t" anchorCtr="0">
            <a:noAutofit/>
          </a:bodyPr>
          <a:lstStyle/>
          <a:p>
            <a:pPr lvl="0" rtl="0">
              <a:spcBef>
                <a:spcPts val="0"/>
              </a:spcBef>
              <a:buNone/>
            </a:pPr>
            <a:r>
              <a:rPr lang="en" sz="1100">
                <a:latin typeface="Calibri"/>
                <a:ea typeface="Calibri"/>
                <a:cs typeface="Calibri"/>
                <a:sym typeface="Calibri"/>
              </a:rPr>
              <a:t>Office of Government-wide Policy</a:t>
            </a:r>
          </a:p>
        </p:txBody>
      </p:sp>
    </p:spTree>
    <p:extLst>
      <p:ext uri="{BB962C8B-B14F-4D97-AF65-F5344CB8AC3E}">
        <p14:creationId xmlns:p14="http://schemas.microsoft.com/office/powerpoint/2010/main" val="421821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22312" y="4406900"/>
            <a:ext cx="7772400" cy="1362000"/>
          </a:xfrm>
          <a:prstGeom prst="rect">
            <a:avLst/>
          </a:prstGeom>
          <a:noFill/>
          <a:ln>
            <a:noFill/>
          </a:ln>
        </p:spPr>
        <p:txBody>
          <a:bodyPr lIns="91425" tIns="91425" rIns="91425" bIns="91425" anchor="t"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9" name="Shape 79"/>
          <p:cNvSpPr txBox="1">
            <a:spLocks noGrp="1"/>
          </p:cNvSpPr>
          <p:nvPr>
            <p:ph type="body" idx="1"/>
          </p:nvPr>
        </p:nvSpPr>
        <p:spPr>
          <a:xfrm>
            <a:off x="722312" y="2906712"/>
            <a:ext cx="7772400" cy="1500400"/>
          </a:xfrm>
          <a:prstGeom prst="rect">
            <a:avLst/>
          </a:prstGeom>
          <a:noFill/>
          <a:ln>
            <a:noFill/>
          </a:ln>
        </p:spPr>
        <p:txBody>
          <a:bodyPr lIns="91425" tIns="91425" rIns="91425" bIns="91425" anchor="b" anchorCtr="0"/>
          <a:lstStyle>
            <a:lvl1pPr marL="0" lvl="0" indent="0" rtl="0">
              <a:spcBef>
                <a:spcPts val="0"/>
              </a:spcBef>
              <a:buClr>
                <a:srgbClr val="888888"/>
              </a:buClr>
              <a:buFont typeface="Calibri"/>
              <a:buNone/>
              <a:defRPr/>
            </a:lvl1pPr>
            <a:lvl2pPr marL="457189" lvl="1" indent="0" rtl="0">
              <a:spcBef>
                <a:spcPts val="0"/>
              </a:spcBef>
              <a:buClr>
                <a:srgbClr val="888888"/>
              </a:buClr>
              <a:buFont typeface="Calibri"/>
              <a:buNone/>
              <a:defRPr/>
            </a:lvl2pPr>
            <a:lvl3pPr marL="914377" lvl="2" indent="0" rtl="0">
              <a:spcBef>
                <a:spcPts val="0"/>
              </a:spcBef>
              <a:buClr>
                <a:srgbClr val="888888"/>
              </a:buClr>
              <a:buFont typeface="Calibri"/>
              <a:buNone/>
              <a:defRPr/>
            </a:lvl3pPr>
            <a:lvl4pPr marL="1371566" lvl="3" indent="0" rtl="0">
              <a:spcBef>
                <a:spcPts val="0"/>
              </a:spcBef>
              <a:buClr>
                <a:srgbClr val="888888"/>
              </a:buClr>
              <a:buFont typeface="Calibri"/>
              <a:buNone/>
              <a:defRPr/>
            </a:lvl4pPr>
            <a:lvl5pPr marL="1828754" lvl="4" indent="0" rtl="0">
              <a:spcBef>
                <a:spcPts val="0"/>
              </a:spcBef>
              <a:buClr>
                <a:srgbClr val="888888"/>
              </a:buClr>
              <a:buFont typeface="Calibri"/>
              <a:buNone/>
              <a:defRPr/>
            </a:lvl5pPr>
            <a:lvl6pPr marL="2285943" lvl="5" indent="0" rtl="0">
              <a:spcBef>
                <a:spcPts val="0"/>
              </a:spcBef>
              <a:buClr>
                <a:srgbClr val="888888"/>
              </a:buClr>
              <a:buFont typeface="Calibri"/>
              <a:buNone/>
              <a:defRPr/>
            </a:lvl6pPr>
            <a:lvl7pPr marL="2743131" lvl="6" indent="0" rtl="0">
              <a:spcBef>
                <a:spcPts val="0"/>
              </a:spcBef>
              <a:buClr>
                <a:srgbClr val="888888"/>
              </a:buClr>
              <a:buFont typeface="Calibri"/>
              <a:buNone/>
              <a:defRPr/>
            </a:lvl7pPr>
            <a:lvl8pPr marL="3200320" lvl="7" indent="0" rtl="0">
              <a:spcBef>
                <a:spcPts val="0"/>
              </a:spcBef>
              <a:buClr>
                <a:srgbClr val="888888"/>
              </a:buClr>
              <a:buFont typeface="Calibri"/>
              <a:buNone/>
              <a:defRPr/>
            </a:lvl8pPr>
            <a:lvl9pPr marL="3657509" lvl="8" indent="0" rtl="0">
              <a:spcBef>
                <a:spcPts val="0"/>
              </a:spcBef>
              <a:buClr>
                <a:srgbClr val="888888"/>
              </a:buClr>
              <a:buFont typeface="Calibri"/>
              <a:buNone/>
              <a:defRPr/>
            </a:lvl9pPr>
          </a:lstStyle>
          <a:p>
            <a:endParaRPr/>
          </a:p>
        </p:txBody>
      </p:sp>
      <p:sp>
        <p:nvSpPr>
          <p:cNvPr id="80" name="Shape 80"/>
          <p:cNvSpPr txBox="1">
            <a:spLocks noGrp="1"/>
          </p:cNvSpPr>
          <p:nvPr>
            <p:ph type="dt" idx="10"/>
          </p:nvPr>
        </p:nvSpPr>
        <p:spPr>
          <a:xfrm>
            <a:off x="457200" y="6356349"/>
            <a:ext cx="2133600" cy="365200"/>
          </a:xfrm>
          <a:prstGeom prst="rect">
            <a:avLst/>
          </a:prstGeom>
          <a:noFill/>
          <a:ln>
            <a:noFill/>
          </a:ln>
        </p:spPr>
        <p:txBody>
          <a:bodyPr lIns="91425" tIns="91425" rIns="91425" bIns="91425" anchor="ctr" anchorCtr="0"/>
          <a:lstStyle>
            <a:lvl1pPr marL="0" marR="0" lvl="0" indent="0" algn="l"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81" name="Shape 81"/>
          <p:cNvSpPr txBox="1">
            <a:spLocks noGrp="1"/>
          </p:cNvSpPr>
          <p:nvPr>
            <p:ph type="ftr" idx="11"/>
          </p:nvPr>
        </p:nvSpPr>
        <p:spPr>
          <a:xfrm>
            <a:off x="3124200" y="6356349"/>
            <a:ext cx="2895600" cy="365200"/>
          </a:xfrm>
          <a:prstGeom prst="rect">
            <a:avLst/>
          </a:prstGeom>
          <a:noFill/>
          <a:ln>
            <a:noFill/>
          </a:ln>
        </p:spPr>
        <p:txBody>
          <a:bodyPr lIns="91425" tIns="91425" rIns="91425" bIns="91425" anchor="ctr" anchorCtr="0"/>
          <a:lstStyle>
            <a:lvl1pPr marL="0" marR="0" lvl="0" indent="0" algn="ctr"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82" name="Shape 82"/>
          <p:cNvSpPr txBox="1">
            <a:spLocks noGrp="1"/>
          </p:cNvSpPr>
          <p:nvPr>
            <p:ph type="sldNum" idx="12"/>
          </p:nvPr>
        </p:nvSpPr>
        <p:spPr>
          <a:xfrm>
            <a:off x="6553200" y="6356349"/>
            <a:ext cx="2133600" cy="3652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
        <p:nvSpPr>
          <p:cNvPr id="83" name="Shape 83"/>
          <p:cNvSpPr txBox="1"/>
          <p:nvPr/>
        </p:nvSpPr>
        <p:spPr>
          <a:xfrm>
            <a:off x="101702" y="6424612"/>
            <a:ext cx="2793900" cy="228800"/>
          </a:xfrm>
          <a:prstGeom prst="rect">
            <a:avLst/>
          </a:prstGeom>
          <a:noFill/>
          <a:ln>
            <a:noFill/>
          </a:ln>
        </p:spPr>
        <p:txBody>
          <a:bodyPr lIns="91425" tIns="91425" rIns="91425" bIns="91425" anchor="t" anchorCtr="0">
            <a:noAutofit/>
          </a:bodyPr>
          <a:lstStyle/>
          <a:p>
            <a:pPr lvl="0" rtl="0">
              <a:spcBef>
                <a:spcPts val="0"/>
              </a:spcBef>
              <a:buNone/>
            </a:pPr>
            <a:r>
              <a:rPr lang="en" sz="1100">
                <a:latin typeface="Calibri"/>
                <a:ea typeface="Calibri"/>
                <a:cs typeface="Calibri"/>
                <a:sym typeface="Calibri"/>
              </a:rPr>
              <a:t>Office of Government-wide Policy</a:t>
            </a:r>
          </a:p>
        </p:txBody>
      </p:sp>
    </p:spTree>
    <p:extLst>
      <p:ext uri="{BB962C8B-B14F-4D97-AF65-F5344CB8AC3E}">
        <p14:creationId xmlns:p14="http://schemas.microsoft.com/office/powerpoint/2010/main" val="40269907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4"/>
        <p:cNvGrpSpPr/>
        <p:nvPr/>
      </p:nvGrpSpPr>
      <p:grpSpPr>
        <a:xfrm>
          <a:off x="0" y="0"/>
          <a:ext cx="0" cy="0"/>
          <a:chOff x="0" y="0"/>
          <a:chExt cx="0" cy="0"/>
        </a:xfrm>
      </p:grpSpPr>
      <p:sp>
        <p:nvSpPr>
          <p:cNvPr id="85" name="Shape 85"/>
          <p:cNvSpPr txBox="1">
            <a:spLocks noGrp="1"/>
          </p:cNvSpPr>
          <p:nvPr>
            <p:ph type="dt" idx="10"/>
          </p:nvPr>
        </p:nvSpPr>
        <p:spPr>
          <a:xfrm>
            <a:off x="457200" y="6356349"/>
            <a:ext cx="2133600" cy="365200"/>
          </a:xfrm>
          <a:prstGeom prst="rect">
            <a:avLst/>
          </a:prstGeom>
          <a:noFill/>
          <a:ln>
            <a:noFill/>
          </a:ln>
        </p:spPr>
        <p:txBody>
          <a:bodyPr lIns="91425" tIns="91425" rIns="91425" bIns="91425" anchor="ctr" anchorCtr="0"/>
          <a:lstStyle>
            <a:lvl1pPr marL="0" marR="0" lvl="0" indent="0" algn="l"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86" name="Shape 86"/>
          <p:cNvSpPr txBox="1">
            <a:spLocks noGrp="1"/>
          </p:cNvSpPr>
          <p:nvPr>
            <p:ph type="ftr" idx="11"/>
          </p:nvPr>
        </p:nvSpPr>
        <p:spPr>
          <a:xfrm>
            <a:off x="3124200" y="6356349"/>
            <a:ext cx="2895600" cy="365200"/>
          </a:xfrm>
          <a:prstGeom prst="rect">
            <a:avLst/>
          </a:prstGeom>
          <a:noFill/>
          <a:ln>
            <a:noFill/>
          </a:ln>
        </p:spPr>
        <p:txBody>
          <a:bodyPr lIns="91425" tIns="91425" rIns="91425" bIns="91425" anchor="ctr" anchorCtr="0"/>
          <a:lstStyle>
            <a:lvl1pPr marL="0" marR="0" lvl="0" indent="0" algn="ctr"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87" name="Shape 87"/>
          <p:cNvSpPr txBox="1">
            <a:spLocks noGrp="1"/>
          </p:cNvSpPr>
          <p:nvPr>
            <p:ph type="sldNum" idx="12"/>
          </p:nvPr>
        </p:nvSpPr>
        <p:spPr>
          <a:xfrm>
            <a:off x="6553200" y="6356349"/>
            <a:ext cx="2133600" cy="3652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
        <p:nvSpPr>
          <p:cNvPr id="88" name="Shape 88"/>
          <p:cNvSpPr txBox="1"/>
          <p:nvPr/>
        </p:nvSpPr>
        <p:spPr>
          <a:xfrm>
            <a:off x="101702" y="6424612"/>
            <a:ext cx="2793900" cy="228800"/>
          </a:xfrm>
          <a:prstGeom prst="rect">
            <a:avLst/>
          </a:prstGeom>
          <a:noFill/>
          <a:ln>
            <a:noFill/>
          </a:ln>
        </p:spPr>
        <p:txBody>
          <a:bodyPr lIns="91425" tIns="91425" rIns="91425" bIns="91425" anchor="t" anchorCtr="0">
            <a:noAutofit/>
          </a:bodyPr>
          <a:lstStyle/>
          <a:p>
            <a:pPr lvl="0" rtl="0">
              <a:spcBef>
                <a:spcPts val="0"/>
              </a:spcBef>
              <a:buNone/>
            </a:pPr>
            <a:r>
              <a:rPr lang="en" sz="1100">
                <a:latin typeface="Calibri"/>
                <a:ea typeface="Calibri"/>
                <a:cs typeface="Calibri"/>
                <a:sym typeface="Calibri"/>
              </a:rPr>
              <a:t>Office of Government-wide Policy</a:t>
            </a:r>
          </a:p>
        </p:txBody>
      </p:sp>
    </p:spTree>
    <p:extLst>
      <p:ext uri="{BB962C8B-B14F-4D97-AF65-F5344CB8AC3E}">
        <p14:creationId xmlns:p14="http://schemas.microsoft.com/office/powerpoint/2010/main" val="13744513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Slide">
    <p:spTree>
      <p:nvGrpSpPr>
        <p:cNvPr id="1" name="Shape 89"/>
        <p:cNvGrpSpPr/>
        <p:nvPr/>
      </p:nvGrpSpPr>
      <p:grpSpPr>
        <a:xfrm>
          <a:off x="0" y="0"/>
          <a:ext cx="0" cy="0"/>
          <a:chOff x="0" y="0"/>
          <a:chExt cx="0" cy="0"/>
        </a:xfrm>
      </p:grpSpPr>
      <p:sp>
        <p:nvSpPr>
          <p:cNvPr id="90" name="Shape 90"/>
          <p:cNvSpPr txBox="1">
            <a:spLocks noGrp="1"/>
          </p:cNvSpPr>
          <p:nvPr>
            <p:ph type="ctrTitle"/>
          </p:nvPr>
        </p:nvSpPr>
        <p:spPr>
          <a:xfrm>
            <a:off x="685800" y="2130424"/>
            <a:ext cx="7772400" cy="1470000"/>
          </a:xfrm>
          <a:prstGeom prst="rect">
            <a:avLst/>
          </a:prstGeom>
          <a:noFill/>
          <a:ln>
            <a:noFill/>
          </a:ln>
        </p:spPr>
        <p:txBody>
          <a:bodyPr lIns="91425" tIns="91425" rIns="91425" bIns="91425" anchor="ctr" anchorCtr="0"/>
          <a:lstStyle>
            <a:lvl1pPr marL="0" marR="0" lvl="0" indent="0" algn="r" rtl="0">
              <a:spcBef>
                <a:spcPts val="0"/>
              </a:spcBef>
              <a:buClr>
                <a:schemeClr val="dk1"/>
              </a:buClr>
              <a:buFont typeface="Calibri"/>
              <a:buNone/>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91" name="Shape 91"/>
          <p:cNvSpPr txBox="1">
            <a:spLocks noGrp="1"/>
          </p:cNvSpPr>
          <p:nvPr>
            <p:ph type="subTitle" idx="1"/>
          </p:nvPr>
        </p:nvSpPr>
        <p:spPr>
          <a:xfrm>
            <a:off x="1371600" y="3886200"/>
            <a:ext cx="6400800" cy="17528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a:lvl1pPr>
            <a:lvl2pPr marL="457189" marR="0" lvl="1" indent="0" algn="ctr" rtl="0">
              <a:spcBef>
                <a:spcPts val="560"/>
              </a:spcBef>
              <a:buClr>
                <a:srgbClr val="888888"/>
              </a:buClr>
              <a:buFont typeface="Arial"/>
              <a:buNone/>
              <a:defRPr/>
            </a:lvl2pPr>
            <a:lvl3pPr marL="914377" marR="0" lvl="2" indent="0" algn="ctr" rtl="0">
              <a:spcBef>
                <a:spcPts val="480"/>
              </a:spcBef>
              <a:buClr>
                <a:srgbClr val="888888"/>
              </a:buClr>
              <a:buFont typeface="Arial"/>
              <a:buNone/>
              <a:defRPr/>
            </a:lvl3pPr>
            <a:lvl4pPr marL="1371566" marR="0" lvl="3" indent="0" algn="ctr" rtl="0">
              <a:spcBef>
                <a:spcPts val="400"/>
              </a:spcBef>
              <a:buClr>
                <a:srgbClr val="888888"/>
              </a:buClr>
              <a:buFont typeface="Arial"/>
              <a:buNone/>
              <a:defRPr/>
            </a:lvl4pPr>
            <a:lvl5pPr marL="1828754" marR="0" lvl="4" indent="0" algn="ctr" rtl="0">
              <a:spcBef>
                <a:spcPts val="400"/>
              </a:spcBef>
              <a:buClr>
                <a:srgbClr val="888888"/>
              </a:buClr>
              <a:buFont typeface="Arial"/>
              <a:buNone/>
              <a:defRPr/>
            </a:lvl5pPr>
            <a:lvl6pPr marL="2285943" marR="0" lvl="5" indent="0" algn="ctr" rtl="0">
              <a:spcBef>
                <a:spcPts val="400"/>
              </a:spcBef>
              <a:buClr>
                <a:srgbClr val="888888"/>
              </a:buClr>
              <a:buFont typeface="Arial"/>
              <a:buNone/>
              <a:defRPr/>
            </a:lvl6pPr>
            <a:lvl7pPr marL="2743131" marR="0" lvl="6" indent="0" algn="ctr" rtl="0">
              <a:spcBef>
                <a:spcPts val="400"/>
              </a:spcBef>
              <a:buClr>
                <a:srgbClr val="888888"/>
              </a:buClr>
              <a:buFont typeface="Arial"/>
              <a:buNone/>
              <a:defRPr/>
            </a:lvl7pPr>
            <a:lvl8pPr marL="3200320" marR="0" lvl="7" indent="0" algn="ctr" rtl="0">
              <a:spcBef>
                <a:spcPts val="400"/>
              </a:spcBef>
              <a:buClr>
                <a:srgbClr val="888888"/>
              </a:buClr>
              <a:buFont typeface="Arial"/>
              <a:buNone/>
              <a:defRPr/>
            </a:lvl8pPr>
            <a:lvl9pPr marL="3657509" marR="0" lvl="8" indent="0" algn="ctr" rtl="0">
              <a:spcBef>
                <a:spcPts val="400"/>
              </a:spcBef>
              <a:buClr>
                <a:srgbClr val="888888"/>
              </a:buClr>
              <a:buFont typeface="Arial"/>
              <a:buNone/>
              <a:defRPr/>
            </a:lvl9pPr>
          </a:lstStyle>
          <a:p>
            <a:endParaRPr/>
          </a:p>
        </p:txBody>
      </p:sp>
      <p:sp>
        <p:nvSpPr>
          <p:cNvPr id="92" name="Shape 92"/>
          <p:cNvSpPr txBox="1">
            <a:spLocks noGrp="1"/>
          </p:cNvSpPr>
          <p:nvPr>
            <p:ph type="dt" idx="10"/>
          </p:nvPr>
        </p:nvSpPr>
        <p:spPr>
          <a:xfrm>
            <a:off x="457200" y="6356349"/>
            <a:ext cx="2133600" cy="365200"/>
          </a:xfrm>
          <a:prstGeom prst="rect">
            <a:avLst/>
          </a:prstGeom>
          <a:noFill/>
          <a:ln>
            <a:noFill/>
          </a:ln>
        </p:spPr>
        <p:txBody>
          <a:bodyPr lIns="91425" tIns="91425" rIns="91425" bIns="91425" anchor="ctr" anchorCtr="0"/>
          <a:lstStyle>
            <a:lvl1pPr marL="0" marR="0" lvl="0" indent="0" algn="l"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93" name="Shape 93"/>
          <p:cNvSpPr txBox="1">
            <a:spLocks noGrp="1"/>
          </p:cNvSpPr>
          <p:nvPr>
            <p:ph type="ftr" idx="11"/>
          </p:nvPr>
        </p:nvSpPr>
        <p:spPr>
          <a:xfrm>
            <a:off x="3124200" y="6356349"/>
            <a:ext cx="2895600" cy="365200"/>
          </a:xfrm>
          <a:prstGeom prst="rect">
            <a:avLst/>
          </a:prstGeom>
          <a:noFill/>
          <a:ln>
            <a:noFill/>
          </a:ln>
        </p:spPr>
        <p:txBody>
          <a:bodyPr lIns="91425" tIns="91425" rIns="91425" bIns="91425" anchor="ctr" anchorCtr="0"/>
          <a:lstStyle>
            <a:lvl1pPr marL="0" marR="0" lvl="0" indent="0" algn="ctr"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94" name="Shape 94"/>
          <p:cNvSpPr txBox="1">
            <a:spLocks noGrp="1"/>
          </p:cNvSpPr>
          <p:nvPr>
            <p:ph type="sldNum" idx="12"/>
          </p:nvPr>
        </p:nvSpPr>
        <p:spPr>
          <a:xfrm>
            <a:off x="6553200" y="6356349"/>
            <a:ext cx="2133600" cy="3652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
        <p:nvSpPr>
          <p:cNvPr id="95" name="Shape 95"/>
          <p:cNvSpPr txBox="1"/>
          <p:nvPr/>
        </p:nvSpPr>
        <p:spPr>
          <a:xfrm>
            <a:off x="101702" y="6424612"/>
            <a:ext cx="2793900" cy="228800"/>
          </a:xfrm>
          <a:prstGeom prst="rect">
            <a:avLst/>
          </a:prstGeom>
          <a:noFill/>
          <a:ln>
            <a:noFill/>
          </a:ln>
        </p:spPr>
        <p:txBody>
          <a:bodyPr lIns="91425" tIns="91425" rIns="91425" bIns="91425" anchor="t" anchorCtr="0">
            <a:noAutofit/>
          </a:bodyPr>
          <a:lstStyle/>
          <a:p>
            <a:pPr lvl="0" rtl="0">
              <a:spcBef>
                <a:spcPts val="0"/>
              </a:spcBef>
              <a:buNone/>
            </a:pPr>
            <a:r>
              <a:rPr lang="en" sz="1100">
                <a:latin typeface="Calibri"/>
                <a:ea typeface="Calibri"/>
                <a:cs typeface="Calibri"/>
                <a:sym typeface="Calibri"/>
              </a:rPr>
              <a:t>Office of Government-wide Policy</a:t>
            </a:r>
          </a:p>
        </p:txBody>
      </p:sp>
    </p:spTree>
    <p:extLst>
      <p:ext uri="{BB962C8B-B14F-4D97-AF65-F5344CB8AC3E}">
        <p14:creationId xmlns:p14="http://schemas.microsoft.com/office/powerpoint/2010/main" val="42188167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57200" y="0"/>
            <a:ext cx="8229600" cy="11432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8" name="Shape 98"/>
          <p:cNvSpPr txBox="1">
            <a:spLocks noGrp="1"/>
          </p:cNvSpPr>
          <p:nvPr>
            <p:ph type="body" idx="1"/>
          </p:nvPr>
        </p:nvSpPr>
        <p:spPr>
          <a:xfrm>
            <a:off x="457202" y="1535112"/>
            <a:ext cx="4040100" cy="640000"/>
          </a:xfrm>
          <a:prstGeom prst="rect">
            <a:avLst/>
          </a:prstGeom>
          <a:noFill/>
          <a:ln>
            <a:noFill/>
          </a:ln>
        </p:spPr>
        <p:txBody>
          <a:bodyPr lIns="91425" tIns="91425" rIns="91425" bIns="91425" anchor="b" anchorCtr="0"/>
          <a:lstStyle>
            <a:lvl1pPr marL="0" lvl="0" indent="0" rtl="0">
              <a:spcBef>
                <a:spcPts val="0"/>
              </a:spcBef>
              <a:buFont typeface="Calibri"/>
              <a:buNone/>
              <a:defRPr/>
            </a:lvl1pPr>
            <a:lvl2pPr marL="457189" lvl="1" indent="0" rtl="0">
              <a:spcBef>
                <a:spcPts val="0"/>
              </a:spcBef>
              <a:buFont typeface="Calibri"/>
              <a:buNone/>
              <a:defRPr/>
            </a:lvl2pPr>
            <a:lvl3pPr marL="914377" lvl="2" indent="0" rtl="0">
              <a:spcBef>
                <a:spcPts val="0"/>
              </a:spcBef>
              <a:buFont typeface="Calibri"/>
              <a:buNone/>
              <a:defRPr/>
            </a:lvl3pPr>
            <a:lvl4pPr marL="1371566" lvl="3" indent="0" rtl="0">
              <a:spcBef>
                <a:spcPts val="0"/>
              </a:spcBef>
              <a:buFont typeface="Calibri"/>
              <a:buNone/>
              <a:defRPr/>
            </a:lvl4pPr>
            <a:lvl5pPr marL="1828754" lvl="4" indent="0" rtl="0">
              <a:spcBef>
                <a:spcPts val="0"/>
              </a:spcBef>
              <a:buFont typeface="Calibri"/>
              <a:buNone/>
              <a:defRPr/>
            </a:lvl5pPr>
            <a:lvl6pPr marL="2285943" lvl="5" indent="0" rtl="0">
              <a:spcBef>
                <a:spcPts val="0"/>
              </a:spcBef>
              <a:buFont typeface="Calibri"/>
              <a:buNone/>
              <a:defRPr/>
            </a:lvl6pPr>
            <a:lvl7pPr marL="2743131" lvl="6" indent="0" rtl="0">
              <a:spcBef>
                <a:spcPts val="0"/>
              </a:spcBef>
              <a:buFont typeface="Calibri"/>
              <a:buNone/>
              <a:defRPr/>
            </a:lvl7pPr>
            <a:lvl8pPr marL="3200320" lvl="7" indent="0" rtl="0">
              <a:spcBef>
                <a:spcPts val="0"/>
              </a:spcBef>
              <a:buFont typeface="Calibri"/>
              <a:buNone/>
              <a:defRPr/>
            </a:lvl8pPr>
            <a:lvl9pPr marL="3657509" lvl="8" indent="0" rtl="0">
              <a:spcBef>
                <a:spcPts val="0"/>
              </a:spcBef>
              <a:buFont typeface="Calibri"/>
              <a:buNone/>
              <a:defRPr/>
            </a:lvl9pPr>
          </a:lstStyle>
          <a:p>
            <a:endParaRPr/>
          </a:p>
        </p:txBody>
      </p:sp>
      <p:sp>
        <p:nvSpPr>
          <p:cNvPr id="99" name="Shape 99"/>
          <p:cNvSpPr txBox="1">
            <a:spLocks noGrp="1"/>
          </p:cNvSpPr>
          <p:nvPr>
            <p:ph type="body" idx="2"/>
          </p:nvPr>
        </p:nvSpPr>
        <p:spPr>
          <a:xfrm>
            <a:off x="457202" y="2174875"/>
            <a:ext cx="4040100" cy="39512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0" name="Shape 100"/>
          <p:cNvSpPr txBox="1">
            <a:spLocks noGrp="1"/>
          </p:cNvSpPr>
          <p:nvPr>
            <p:ph type="body" idx="3"/>
          </p:nvPr>
        </p:nvSpPr>
        <p:spPr>
          <a:xfrm>
            <a:off x="4645027" y="1535112"/>
            <a:ext cx="4041900" cy="640000"/>
          </a:xfrm>
          <a:prstGeom prst="rect">
            <a:avLst/>
          </a:prstGeom>
          <a:noFill/>
          <a:ln>
            <a:noFill/>
          </a:ln>
        </p:spPr>
        <p:txBody>
          <a:bodyPr lIns="91425" tIns="91425" rIns="91425" bIns="91425" anchor="b" anchorCtr="0"/>
          <a:lstStyle>
            <a:lvl1pPr marL="0" lvl="0" indent="0" rtl="0">
              <a:spcBef>
                <a:spcPts val="0"/>
              </a:spcBef>
              <a:buFont typeface="Calibri"/>
              <a:buNone/>
              <a:defRPr/>
            </a:lvl1pPr>
            <a:lvl2pPr marL="457189" lvl="1" indent="0" rtl="0">
              <a:spcBef>
                <a:spcPts val="0"/>
              </a:spcBef>
              <a:buFont typeface="Calibri"/>
              <a:buNone/>
              <a:defRPr/>
            </a:lvl2pPr>
            <a:lvl3pPr marL="914377" lvl="2" indent="0" rtl="0">
              <a:spcBef>
                <a:spcPts val="0"/>
              </a:spcBef>
              <a:buFont typeface="Calibri"/>
              <a:buNone/>
              <a:defRPr/>
            </a:lvl3pPr>
            <a:lvl4pPr marL="1371566" lvl="3" indent="0" rtl="0">
              <a:spcBef>
                <a:spcPts val="0"/>
              </a:spcBef>
              <a:buFont typeface="Calibri"/>
              <a:buNone/>
              <a:defRPr/>
            </a:lvl4pPr>
            <a:lvl5pPr marL="1828754" lvl="4" indent="0" rtl="0">
              <a:spcBef>
                <a:spcPts val="0"/>
              </a:spcBef>
              <a:buFont typeface="Calibri"/>
              <a:buNone/>
              <a:defRPr/>
            </a:lvl5pPr>
            <a:lvl6pPr marL="2285943" lvl="5" indent="0" rtl="0">
              <a:spcBef>
                <a:spcPts val="0"/>
              </a:spcBef>
              <a:buFont typeface="Calibri"/>
              <a:buNone/>
              <a:defRPr/>
            </a:lvl6pPr>
            <a:lvl7pPr marL="2743131" lvl="6" indent="0" rtl="0">
              <a:spcBef>
                <a:spcPts val="0"/>
              </a:spcBef>
              <a:buFont typeface="Calibri"/>
              <a:buNone/>
              <a:defRPr/>
            </a:lvl7pPr>
            <a:lvl8pPr marL="3200320" lvl="7" indent="0" rtl="0">
              <a:spcBef>
                <a:spcPts val="0"/>
              </a:spcBef>
              <a:buFont typeface="Calibri"/>
              <a:buNone/>
              <a:defRPr/>
            </a:lvl8pPr>
            <a:lvl9pPr marL="3657509" lvl="8" indent="0" rtl="0">
              <a:spcBef>
                <a:spcPts val="0"/>
              </a:spcBef>
              <a:buFont typeface="Calibri"/>
              <a:buNone/>
              <a:defRPr/>
            </a:lvl9pPr>
          </a:lstStyle>
          <a:p>
            <a:endParaRPr/>
          </a:p>
        </p:txBody>
      </p:sp>
      <p:sp>
        <p:nvSpPr>
          <p:cNvPr id="101" name="Shape 101"/>
          <p:cNvSpPr txBox="1">
            <a:spLocks noGrp="1"/>
          </p:cNvSpPr>
          <p:nvPr>
            <p:ph type="body" idx="4"/>
          </p:nvPr>
        </p:nvSpPr>
        <p:spPr>
          <a:xfrm>
            <a:off x="4645027" y="2174875"/>
            <a:ext cx="4041900" cy="39512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2" name="Shape 102"/>
          <p:cNvSpPr txBox="1">
            <a:spLocks noGrp="1"/>
          </p:cNvSpPr>
          <p:nvPr>
            <p:ph type="dt" idx="10"/>
          </p:nvPr>
        </p:nvSpPr>
        <p:spPr>
          <a:xfrm>
            <a:off x="457200" y="6356349"/>
            <a:ext cx="2133600" cy="365200"/>
          </a:xfrm>
          <a:prstGeom prst="rect">
            <a:avLst/>
          </a:prstGeom>
          <a:noFill/>
          <a:ln>
            <a:noFill/>
          </a:ln>
        </p:spPr>
        <p:txBody>
          <a:bodyPr lIns="91425" tIns="91425" rIns="91425" bIns="91425" anchor="ctr" anchorCtr="0"/>
          <a:lstStyle>
            <a:lvl1pPr marL="0" marR="0" lvl="0" indent="0" algn="l"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103" name="Shape 103"/>
          <p:cNvSpPr txBox="1">
            <a:spLocks noGrp="1"/>
          </p:cNvSpPr>
          <p:nvPr>
            <p:ph type="ftr" idx="11"/>
          </p:nvPr>
        </p:nvSpPr>
        <p:spPr>
          <a:xfrm>
            <a:off x="3124200" y="6356349"/>
            <a:ext cx="2895600" cy="365200"/>
          </a:xfrm>
          <a:prstGeom prst="rect">
            <a:avLst/>
          </a:prstGeom>
          <a:noFill/>
          <a:ln>
            <a:noFill/>
          </a:ln>
        </p:spPr>
        <p:txBody>
          <a:bodyPr lIns="91425" tIns="91425" rIns="91425" bIns="91425" anchor="ctr" anchorCtr="0"/>
          <a:lstStyle>
            <a:lvl1pPr marL="0" marR="0" lvl="0" indent="0" algn="ctr"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104" name="Shape 104"/>
          <p:cNvSpPr txBox="1">
            <a:spLocks noGrp="1"/>
          </p:cNvSpPr>
          <p:nvPr>
            <p:ph type="sldNum" idx="12"/>
          </p:nvPr>
        </p:nvSpPr>
        <p:spPr>
          <a:xfrm>
            <a:off x="6553200" y="6356349"/>
            <a:ext cx="2133600" cy="3652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
        <p:nvSpPr>
          <p:cNvPr id="105" name="Shape 105"/>
          <p:cNvSpPr txBox="1"/>
          <p:nvPr/>
        </p:nvSpPr>
        <p:spPr>
          <a:xfrm>
            <a:off x="101702" y="6424612"/>
            <a:ext cx="2793900" cy="228800"/>
          </a:xfrm>
          <a:prstGeom prst="rect">
            <a:avLst/>
          </a:prstGeom>
          <a:noFill/>
          <a:ln>
            <a:noFill/>
          </a:ln>
        </p:spPr>
        <p:txBody>
          <a:bodyPr lIns="91425" tIns="91425" rIns="91425" bIns="91425" anchor="t" anchorCtr="0">
            <a:noAutofit/>
          </a:bodyPr>
          <a:lstStyle/>
          <a:p>
            <a:pPr lvl="0" rtl="0">
              <a:spcBef>
                <a:spcPts val="0"/>
              </a:spcBef>
              <a:buNone/>
            </a:pPr>
            <a:r>
              <a:rPr lang="en" sz="1100">
                <a:latin typeface="Calibri"/>
                <a:ea typeface="Calibri"/>
                <a:cs typeface="Calibri"/>
                <a:sym typeface="Calibri"/>
              </a:rPr>
              <a:t>Office of Government-wide Policy</a:t>
            </a:r>
          </a:p>
        </p:txBody>
      </p:sp>
    </p:spTree>
    <p:extLst>
      <p:ext uri="{BB962C8B-B14F-4D97-AF65-F5344CB8AC3E}">
        <p14:creationId xmlns:p14="http://schemas.microsoft.com/office/powerpoint/2010/main" val="2667989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1DA7E-09F0-1043-B1EA-60FF0E55AF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ED75C4-43E2-F24C-91F1-2B99563FC90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D1FA2F-CB19-FE4C-BC24-136CE1247C5F}"/>
              </a:ext>
            </a:extLst>
          </p:cNvPr>
          <p:cNvSpPr>
            <a:spLocks noGrp="1"/>
          </p:cNvSpPr>
          <p:nvPr>
            <p:ph type="dt" sz="half" idx="10"/>
          </p:nvPr>
        </p:nvSpPr>
        <p:spPr/>
        <p:txBody>
          <a:bodyPr/>
          <a:lstStyle/>
          <a:p>
            <a:fld id="{A7ED3217-8EF9-4D17-9D17-FBFAF278C83A}" type="datetimeFigureOut">
              <a:rPr lang="en-US" smtClean="0"/>
              <a:t>10/12/18</a:t>
            </a:fld>
            <a:endParaRPr lang="en-US"/>
          </a:p>
        </p:txBody>
      </p:sp>
      <p:sp>
        <p:nvSpPr>
          <p:cNvPr id="5" name="Footer Placeholder 4">
            <a:extLst>
              <a:ext uri="{FF2B5EF4-FFF2-40B4-BE49-F238E27FC236}">
                <a16:creationId xmlns:a16="http://schemas.microsoft.com/office/drawing/2014/main" id="{74C62055-D245-7145-9CE2-F9E591433A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D9C5F7-2378-A14C-AF57-099861ADD041}"/>
              </a:ext>
            </a:extLst>
          </p:cNvPr>
          <p:cNvSpPr>
            <a:spLocks noGrp="1"/>
          </p:cNvSpPr>
          <p:nvPr>
            <p:ph type="sldNum" sz="quarter" idx="12"/>
          </p:nvPr>
        </p:nvSpPr>
        <p:spPr/>
        <p:txBody>
          <a:bodyPr/>
          <a:lstStyle/>
          <a:p>
            <a:fld id="{8A66FBCF-8101-49AF-A679-9B24C7A26814}" type="slidenum">
              <a:rPr lang="en-US" smtClean="0"/>
              <a:t>‹#›</a:t>
            </a:fld>
            <a:endParaRPr lang="en-US"/>
          </a:p>
        </p:txBody>
      </p:sp>
    </p:spTree>
    <p:extLst>
      <p:ext uri="{BB962C8B-B14F-4D97-AF65-F5344CB8AC3E}">
        <p14:creationId xmlns:p14="http://schemas.microsoft.com/office/powerpoint/2010/main" val="23191566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457200" y="0"/>
            <a:ext cx="8229600" cy="1143200"/>
          </a:xfrm>
          <a:prstGeom prst="rect">
            <a:avLst/>
          </a:prstGeom>
          <a:noFill/>
          <a:ln>
            <a:noFill/>
          </a:ln>
        </p:spPr>
        <p:txBody>
          <a:bodyPr lIns="91425" tIns="91425" rIns="91425" bIns="91425" anchor="ctr" anchorCtr="0"/>
          <a:lstStyle>
            <a:lvl1pPr lvl="0" algn="r" rtl="0">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8" name="Shape 108"/>
          <p:cNvSpPr txBox="1">
            <a:spLocks noGrp="1"/>
          </p:cNvSpPr>
          <p:nvPr>
            <p:ph type="dt" idx="10"/>
          </p:nvPr>
        </p:nvSpPr>
        <p:spPr>
          <a:xfrm>
            <a:off x="457200" y="6356349"/>
            <a:ext cx="2133600" cy="365200"/>
          </a:xfrm>
          <a:prstGeom prst="rect">
            <a:avLst/>
          </a:prstGeom>
          <a:noFill/>
          <a:ln>
            <a:noFill/>
          </a:ln>
        </p:spPr>
        <p:txBody>
          <a:bodyPr lIns="91425" tIns="91425" rIns="91425" bIns="91425" anchor="ctr" anchorCtr="0"/>
          <a:lstStyle>
            <a:lvl1pPr marL="0" marR="0" lvl="0" indent="0" algn="l"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109" name="Shape 109"/>
          <p:cNvSpPr txBox="1">
            <a:spLocks noGrp="1"/>
          </p:cNvSpPr>
          <p:nvPr>
            <p:ph type="ftr" idx="11"/>
          </p:nvPr>
        </p:nvSpPr>
        <p:spPr>
          <a:xfrm>
            <a:off x="3124200" y="6356349"/>
            <a:ext cx="2895600" cy="365200"/>
          </a:xfrm>
          <a:prstGeom prst="rect">
            <a:avLst/>
          </a:prstGeom>
          <a:noFill/>
          <a:ln>
            <a:noFill/>
          </a:ln>
        </p:spPr>
        <p:txBody>
          <a:bodyPr lIns="91425" tIns="91425" rIns="91425" bIns="91425" anchor="ctr" anchorCtr="0"/>
          <a:lstStyle>
            <a:lvl1pPr marL="0" marR="0" lvl="0" indent="0" algn="ctr"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110" name="Shape 110"/>
          <p:cNvSpPr txBox="1">
            <a:spLocks noGrp="1"/>
          </p:cNvSpPr>
          <p:nvPr>
            <p:ph type="sldNum" idx="12"/>
          </p:nvPr>
        </p:nvSpPr>
        <p:spPr>
          <a:xfrm>
            <a:off x="6553200" y="6356349"/>
            <a:ext cx="2133600" cy="3652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
        <p:nvSpPr>
          <p:cNvPr id="111" name="Shape 111"/>
          <p:cNvSpPr txBox="1"/>
          <p:nvPr/>
        </p:nvSpPr>
        <p:spPr>
          <a:xfrm>
            <a:off x="101702" y="6424612"/>
            <a:ext cx="2793900" cy="228800"/>
          </a:xfrm>
          <a:prstGeom prst="rect">
            <a:avLst/>
          </a:prstGeom>
          <a:noFill/>
          <a:ln>
            <a:noFill/>
          </a:ln>
        </p:spPr>
        <p:txBody>
          <a:bodyPr lIns="91425" tIns="91425" rIns="91425" bIns="91425" anchor="t" anchorCtr="0">
            <a:noAutofit/>
          </a:bodyPr>
          <a:lstStyle/>
          <a:p>
            <a:pPr lvl="0" rtl="0">
              <a:spcBef>
                <a:spcPts val="0"/>
              </a:spcBef>
              <a:buNone/>
            </a:pPr>
            <a:r>
              <a:rPr lang="en" sz="1100">
                <a:latin typeface="Calibri"/>
                <a:ea typeface="Calibri"/>
                <a:cs typeface="Calibri"/>
                <a:sym typeface="Calibri"/>
              </a:rPr>
              <a:t>Office of Government-wide Policy</a:t>
            </a:r>
          </a:p>
        </p:txBody>
      </p:sp>
    </p:spTree>
    <p:extLst>
      <p:ext uri="{BB962C8B-B14F-4D97-AF65-F5344CB8AC3E}">
        <p14:creationId xmlns:p14="http://schemas.microsoft.com/office/powerpoint/2010/main" val="36643842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57200" y="1143000"/>
            <a:ext cx="3008400" cy="1162000"/>
          </a:xfrm>
          <a:prstGeom prst="rect">
            <a:avLst/>
          </a:prstGeom>
          <a:noFill/>
          <a:ln>
            <a:noFill/>
          </a:ln>
        </p:spPr>
        <p:txBody>
          <a:bodyPr lIns="91425" tIns="91425" rIns="91425" bIns="91425" anchor="ctr"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4" name="Shape 114"/>
          <p:cNvSpPr txBox="1">
            <a:spLocks noGrp="1"/>
          </p:cNvSpPr>
          <p:nvPr>
            <p:ph type="body" idx="1"/>
          </p:nvPr>
        </p:nvSpPr>
        <p:spPr>
          <a:xfrm>
            <a:off x="3575051" y="1143000"/>
            <a:ext cx="5111700" cy="49832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5" name="Shape 115"/>
          <p:cNvSpPr txBox="1">
            <a:spLocks noGrp="1"/>
          </p:cNvSpPr>
          <p:nvPr>
            <p:ph type="body" idx="2"/>
          </p:nvPr>
        </p:nvSpPr>
        <p:spPr>
          <a:xfrm>
            <a:off x="457200" y="2286000"/>
            <a:ext cx="3008400" cy="3810000"/>
          </a:xfrm>
          <a:prstGeom prst="rect">
            <a:avLst/>
          </a:prstGeom>
          <a:noFill/>
          <a:ln>
            <a:noFill/>
          </a:ln>
        </p:spPr>
        <p:txBody>
          <a:bodyPr lIns="91425" tIns="91425" rIns="91425" bIns="91425" anchor="t" anchorCtr="0"/>
          <a:lstStyle>
            <a:lvl1pPr marL="0" lvl="0" indent="0" rtl="0">
              <a:spcBef>
                <a:spcPts val="0"/>
              </a:spcBef>
              <a:buFont typeface="Calibri"/>
              <a:buNone/>
              <a:defRPr/>
            </a:lvl1pPr>
            <a:lvl2pPr marL="457189" lvl="1" indent="0" rtl="0">
              <a:spcBef>
                <a:spcPts val="0"/>
              </a:spcBef>
              <a:buFont typeface="Calibri"/>
              <a:buNone/>
              <a:defRPr/>
            </a:lvl2pPr>
            <a:lvl3pPr marL="914377" lvl="2" indent="0" rtl="0">
              <a:spcBef>
                <a:spcPts val="0"/>
              </a:spcBef>
              <a:buFont typeface="Calibri"/>
              <a:buNone/>
              <a:defRPr/>
            </a:lvl3pPr>
            <a:lvl4pPr marL="1371566" lvl="3" indent="0" rtl="0">
              <a:spcBef>
                <a:spcPts val="0"/>
              </a:spcBef>
              <a:buFont typeface="Calibri"/>
              <a:buNone/>
              <a:defRPr/>
            </a:lvl4pPr>
            <a:lvl5pPr marL="1828754" lvl="4" indent="0" rtl="0">
              <a:spcBef>
                <a:spcPts val="0"/>
              </a:spcBef>
              <a:buFont typeface="Calibri"/>
              <a:buNone/>
              <a:defRPr/>
            </a:lvl5pPr>
            <a:lvl6pPr marL="2285943" lvl="5" indent="0" rtl="0">
              <a:spcBef>
                <a:spcPts val="0"/>
              </a:spcBef>
              <a:buFont typeface="Calibri"/>
              <a:buNone/>
              <a:defRPr/>
            </a:lvl6pPr>
            <a:lvl7pPr marL="2743131" lvl="6" indent="0" rtl="0">
              <a:spcBef>
                <a:spcPts val="0"/>
              </a:spcBef>
              <a:buFont typeface="Calibri"/>
              <a:buNone/>
              <a:defRPr/>
            </a:lvl7pPr>
            <a:lvl8pPr marL="3200320" lvl="7" indent="0" rtl="0">
              <a:spcBef>
                <a:spcPts val="0"/>
              </a:spcBef>
              <a:buFont typeface="Calibri"/>
              <a:buNone/>
              <a:defRPr/>
            </a:lvl8pPr>
            <a:lvl9pPr marL="3657509" lvl="8" indent="0" rtl="0">
              <a:spcBef>
                <a:spcPts val="0"/>
              </a:spcBef>
              <a:buFont typeface="Calibri"/>
              <a:buNone/>
              <a:defRPr/>
            </a:lvl9pPr>
          </a:lstStyle>
          <a:p>
            <a:endParaRPr/>
          </a:p>
        </p:txBody>
      </p:sp>
      <p:sp>
        <p:nvSpPr>
          <p:cNvPr id="116" name="Shape 116"/>
          <p:cNvSpPr txBox="1">
            <a:spLocks noGrp="1"/>
          </p:cNvSpPr>
          <p:nvPr>
            <p:ph type="dt" idx="10"/>
          </p:nvPr>
        </p:nvSpPr>
        <p:spPr>
          <a:xfrm>
            <a:off x="457200" y="6356349"/>
            <a:ext cx="2133600" cy="365200"/>
          </a:xfrm>
          <a:prstGeom prst="rect">
            <a:avLst/>
          </a:prstGeom>
          <a:noFill/>
          <a:ln>
            <a:noFill/>
          </a:ln>
        </p:spPr>
        <p:txBody>
          <a:bodyPr lIns="91425" tIns="91425" rIns="91425" bIns="91425" anchor="ctr" anchorCtr="0"/>
          <a:lstStyle>
            <a:lvl1pPr marL="0" marR="0" lvl="0" indent="0" algn="l"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117" name="Shape 117"/>
          <p:cNvSpPr txBox="1">
            <a:spLocks noGrp="1"/>
          </p:cNvSpPr>
          <p:nvPr>
            <p:ph type="ftr" idx="11"/>
          </p:nvPr>
        </p:nvSpPr>
        <p:spPr>
          <a:xfrm>
            <a:off x="3124200" y="6356349"/>
            <a:ext cx="2895600" cy="365200"/>
          </a:xfrm>
          <a:prstGeom prst="rect">
            <a:avLst/>
          </a:prstGeom>
          <a:noFill/>
          <a:ln>
            <a:noFill/>
          </a:ln>
        </p:spPr>
        <p:txBody>
          <a:bodyPr lIns="91425" tIns="91425" rIns="91425" bIns="91425" anchor="ctr" anchorCtr="0"/>
          <a:lstStyle>
            <a:lvl1pPr marL="0" marR="0" lvl="0" indent="0" algn="ctr"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118" name="Shape 118"/>
          <p:cNvSpPr txBox="1">
            <a:spLocks noGrp="1"/>
          </p:cNvSpPr>
          <p:nvPr>
            <p:ph type="sldNum" idx="12"/>
          </p:nvPr>
        </p:nvSpPr>
        <p:spPr>
          <a:xfrm>
            <a:off x="6553200" y="6356349"/>
            <a:ext cx="2133600" cy="3652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
        <p:nvSpPr>
          <p:cNvPr id="119" name="Shape 119"/>
          <p:cNvSpPr txBox="1"/>
          <p:nvPr/>
        </p:nvSpPr>
        <p:spPr>
          <a:xfrm>
            <a:off x="457200" y="274637"/>
            <a:ext cx="8229600" cy="716000"/>
          </a:xfrm>
          <a:prstGeom prst="rect">
            <a:avLst/>
          </a:prstGeom>
          <a:noFill/>
          <a:ln>
            <a:noFill/>
          </a:ln>
        </p:spPr>
        <p:txBody>
          <a:bodyPr lIns="91425" tIns="45700" rIns="91425" bIns="45700" anchor="ctr" anchorCtr="0">
            <a:noAutofit/>
          </a:bodyPr>
          <a:lstStyle/>
          <a:p>
            <a:pPr marL="0" marR="0" lvl="0" indent="0" algn="r" rtl="0">
              <a:lnSpc>
                <a:spcPct val="90000"/>
              </a:lnSpc>
              <a:spcBef>
                <a:spcPts val="0"/>
              </a:spcBef>
              <a:buClr>
                <a:schemeClr val="dk1"/>
              </a:buClr>
              <a:buSzPct val="25000"/>
              <a:buFont typeface="Calibri"/>
              <a:buNone/>
            </a:pPr>
            <a:r>
              <a:rPr lang="en" sz="4400" b="0" i="0" u="none" strike="noStrike" cap="none">
                <a:solidFill>
                  <a:schemeClr val="dk1"/>
                </a:solidFill>
                <a:latin typeface="Calibri"/>
                <a:ea typeface="Calibri"/>
                <a:cs typeface="Calibri"/>
                <a:sym typeface="Calibri"/>
              </a:rPr>
              <a:t>Click to edit Master title style</a:t>
            </a:r>
          </a:p>
        </p:txBody>
      </p:sp>
      <p:sp>
        <p:nvSpPr>
          <p:cNvPr id="120" name="Shape 120"/>
          <p:cNvSpPr txBox="1"/>
          <p:nvPr/>
        </p:nvSpPr>
        <p:spPr>
          <a:xfrm>
            <a:off x="101702" y="6424612"/>
            <a:ext cx="2793900" cy="228800"/>
          </a:xfrm>
          <a:prstGeom prst="rect">
            <a:avLst/>
          </a:prstGeom>
          <a:noFill/>
          <a:ln>
            <a:noFill/>
          </a:ln>
        </p:spPr>
        <p:txBody>
          <a:bodyPr lIns="91425" tIns="91425" rIns="91425" bIns="91425" anchor="t" anchorCtr="0">
            <a:noAutofit/>
          </a:bodyPr>
          <a:lstStyle/>
          <a:p>
            <a:pPr lvl="0" rtl="0">
              <a:spcBef>
                <a:spcPts val="0"/>
              </a:spcBef>
              <a:buNone/>
            </a:pPr>
            <a:r>
              <a:rPr lang="en" sz="1100">
                <a:latin typeface="Calibri"/>
                <a:ea typeface="Calibri"/>
                <a:cs typeface="Calibri"/>
                <a:sym typeface="Calibri"/>
              </a:rPr>
              <a:t>Office of Government-wide Policy</a:t>
            </a:r>
          </a:p>
        </p:txBody>
      </p:sp>
    </p:spTree>
    <p:extLst>
      <p:ext uri="{BB962C8B-B14F-4D97-AF65-F5344CB8AC3E}">
        <p14:creationId xmlns:p14="http://schemas.microsoft.com/office/powerpoint/2010/main" val="42202434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1792288" y="5029200"/>
            <a:ext cx="5486400" cy="566800"/>
          </a:xfrm>
          <a:prstGeom prst="rect">
            <a:avLst/>
          </a:prstGeom>
          <a:noFill/>
          <a:ln>
            <a:noFill/>
          </a:ln>
        </p:spPr>
        <p:txBody>
          <a:bodyPr lIns="91425" tIns="91425" rIns="91425" bIns="9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3" name="Shape 123"/>
          <p:cNvSpPr>
            <a:spLocks noGrp="1"/>
          </p:cNvSpPr>
          <p:nvPr>
            <p:ph type="pic" idx="2"/>
          </p:nvPr>
        </p:nvSpPr>
        <p:spPr>
          <a:xfrm>
            <a:off x="1792288" y="1142999"/>
            <a:ext cx="5486400" cy="3810000"/>
          </a:xfrm>
          <a:prstGeom prst="rect">
            <a:avLst/>
          </a:prstGeom>
          <a:noFill/>
          <a:ln>
            <a:noFill/>
          </a:ln>
        </p:spPr>
      </p:sp>
      <p:sp>
        <p:nvSpPr>
          <p:cNvPr id="124" name="Shape 124"/>
          <p:cNvSpPr txBox="1">
            <a:spLocks noGrp="1"/>
          </p:cNvSpPr>
          <p:nvPr>
            <p:ph type="body" idx="1"/>
          </p:nvPr>
        </p:nvSpPr>
        <p:spPr>
          <a:xfrm>
            <a:off x="1792288" y="5638800"/>
            <a:ext cx="5486400" cy="533600"/>
          </a:xfrm>
          <a:prstGeom prst="rect">
            <a:avLst/>
          </a:prstGeom>
          <a:noFill/>
          <a:ln>
            <a:noFill/>
          </a:ln>
        </p:spPr>
        <p:txBody>
          <a:bodyPr lIns="91425" tIns="91425" rIns="91425" bIns="91425" anchor="t" anchorCtr="0"/>
          <a:lstStyle>
            <a:lvl1pPr marL="0" lvl="0" indent="0" rtl="0">
              <a:spcBef>
                <a:spcPts val="0"/>
              </a:spcBef>
              <a:buFont typeface="Calibri"/>
              <a:buNone/>
              <a:defRPr/>
            </a:lvl1pPr>
            <a:lvl2pPr marL="457189" lvl="1" indent="0" rtl="0">
              <a:spcBef>
                <a:spcPts val="0"/>
              </a:spcBef>
              <a:buFont typeface="Calibri"/>
              <a:buNone/>
              <a:defRPr/>
            </a:lvl2pPr>
            <a:lvl3pPr marL="914377" lvl="2" indent="0" rtl="0">
              <a:spcBef>
                <a:spcPts val="0"/>
              </a:spcBef>
              <a:buFont typeface="Calibri"/>
              <a:buNone/>
              <a:defRPr/>
            </a:lvl3pPr>
            <a:lvl4pPr marL="1371566" lvl="3" indent="0" rtl="0">
              <a:spcBef>
                <a:spcPts val="0"/>
              </a:spcBef>
              <a:buFont typeface="Calibri"/>
              <a:buNone/>
              <a:defRPr/>
            </a:lvl4pPr>
            <a:lvl5pPr marL="1828754" lvl="4" indent="0" rtl="0">
              <a:spcBef>
                <a:spcPts val="0"/>
              </a:spcBef>
              <a:buFont typeface="Calibri"/>
              <a:buNone/>
              <a:defRPr/>
            </a:lvl5pPr>
            <a:lvl6pPr marL="2285943" lvl="5" indent="0" rtl="0">
              <a:spcBef>
                <a:spcPts val="0"/>
              </a:spcBef>
              <a:buFont typeface="Calibri"/>
              <a:buNone/>
              <a:defRPr/>
            </a:lvl6pPr>
            <a:lvl7pPr marL="2743131" lvl="6" indent="0" rtl="0">
              <a:spcBef>
                <a:spcPts val="0"/>
              </a:spcBef>
              <a:buFont typeface="Calibri"/>
              <a:buNone/>
              <a:defRPr/>
            </a:lvl7pPr>
            <a:lvl8pPr marL="3200320" lvl="7" indent="0" rtl="0">
              <a:spcBef>
                <a:spcPts val="0"/>
              </a:spcBef>
              <a:buFont typeface="Calibri"/>
              <a:buNone/>
              <a:defRPr/>
            </a:lvl8pPr>
            <a:lvl9pPr marL="3657509" lvl="8" indent="0" rtl="0">
              <a:spcBef>
                <a:spcPts val="0"/>
              </a:spcBef>
              <a:buFont typeface="Calibri"/>
              <a:buNone/>
              <a:defRPr/>
            </a:lvl9pPr>
          </a:lstStyle>
          <a:p>
            <a:endParaRPr/>
          </a:p>
        </p:txBody>
      </p:sp>
      <p:sp>
        <p:nvSpPr>
          <p:cNvPr id="125" name="Shape 125"/>
          <p:cNvSpPr txBox="1">
            <a:spLocks noGrp="1"/>
          </p:cNvSpPr>
          <p:nvPr>
            <p:ph type="dt" idx="10"/>
          </p:nvPr>
        </p:nvSpPr>
        <p:spPr>
          <a:xfrm>
            <a:off x="457200" y="6356349"/>
            <a:ext cx="2133600" cy="365200"/>
          </a:xfrm>
          <a:prstGeom prst="rect">
            <a:avLst/>
          </a:prstGeom>
          <a:noFill/>
          <a:ln>
            <a:noFill/>
          </a:ln>
        </p:spPr>
        <p:txBody>
          <a:bodyPr lIns="91425" tIns="91425" rIns="91425" bIns="91425" anchor="ctr" anchorCtr="0"/>
          <a:lstStyle>
            <a:lvl1pPr marL="0" marR="0" lvl="0" indent="0" algn="l"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126" name="Shape 126"/>
          <p:cNvSpPr txBox="1">
            <a:spLocks noGrp="1"/>
          </p:cNvSpPr>
          <p:nvPr>
            <p:ph type="ftr" idx="11"/>
          </p:nvPr>
        </p:nvSpPr>
        <p:spPr>
          <a:xfrm>
            <a:off x="3124200" y="6356349"/>
            <a:ext cx="2895600" cy="365200"/>
          </a:xfrm>
          <a:prstGeom prst="rect">
            <a:avLst/>
          </a:prstGeom>
          <a:noFill/>
          <a:ln>
            <a:noFill/>
          </a:ln>
        </p:spPr>
        <p:txBody>
          <a:bodyPr lIns="91425" tIns="91425" rIns="91425" bIns="91425" anchor="ctr" anchorCtr="0"/>
          <a:lstStyle>
            <a:lvl1pPr marL="0" marR="0" lvl="0" indent="0" algn="ctr"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127" name="Shape 127"/>
          <p:cNvSpPr txBox="1">
            <a:spLocks noGrp="1"/>
          </p:cNvSpPr>
          <p:nvPr>
            <p:ph type="sldNum" idx="12"/>
          </p:nvPr>
        </p:nvSpPr>
        <p:spPr>
          <a:xfrm>
            <a:off x="6553200" y="6356349"/>
            <a:ext cx="2133600" cy="3652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
        <p:nvSpPr>
          <p:cNvPr id="128" name="Shape 128"/>
          <p:cNvSpPr txBox="1"/>
          <p:nvPr/>
        </p:nvSpPr>
        <p:spPr>
          <a:xfrm>
            <a:off x="457200" y="274637"/>
            <a:ext cx="8229600" cy="716000"/>
          </a:xfrm>
          <a:prstGeom prst="rect">
            <a:avLst/>
          </a:prstGeom>
          <a:noFill/>
          <a:ln>
            <a:noFill/>
          </a:ln>
        </p:spPr>
        <p:txBody>
          <a:bodyPr lIns="91425" tIns="45700" rIns="91425" bIns="45700" anchor="ctr" anchorCtr="0">
            <a:noAutofit/>
          </a:bodyPr>
          <a:lstStyle/>
          <a:p>
            <a:pPr marL="0" marR="0" lvl="0" indent="0" algn="r" rtl="0">
              <a:lnSpc>
                <a:spcPct val="90000"/>
              </a:lnSpc>
              <a:spcBef>
                <a:spcPts val="0"/>
              </a:spcBef>
              <a:buClr>
                <a:schemeClr val="dk1"/>
              </a:buClr>
              <a:buSzPct val="25000"/>
              <a:buFont typeface="Calibri"/>
              <a:buNone/>
            </a:pPr>
            <a:r>
              <a:rPr lang="en" sz="3200" b="0" i="0" u="none" strike="noStrike" cap="none">
                <a:solidFill>
                  <a:schemeClr val="dk1"/>
                </a:solidFill>
                <a:latin typeface="Calibri"/>
                <a:ea typeface="Calibri"/>
                <a:cs typeface="Calibri"/>
                <a:sym typeface="Calibri"/>
              </a:rPr>
              <a:t>Click to edit Master title style</a:t>
            </a:r>
          </a:p>
        </p:txBody>
      </p:sp>
      <p:sp>
        <p:nvSpPr>
          <p:cNvPr id="129" name="Shape 129"/>
          <p:cNvSpPr txBox="1"/>
          <p:nvPr/>
        </p:nvSpPr>
        <p:spPr>
          <a:xfrm>
            <a:off x="101702" y="6424612"/>
            <a:ext cx="2793900" cy="228800"/>
          </a:xfrm>
          <a:prstGeom prst="rect">
            <a:avLst/>
          </a:prstGeom>
          <a:noFill/>
          <a:ln>
            <a:noFill/>
          </a:ln>
        </p:spPr>
        <p:txBody>
          <a:bodyPr lIns="91425" tIns="91425" rIns="91425" bIns="91425" anchor="t" anchorCtr="0">
            <a:noAutofit/>
          </a:bodyPr>
          <a:lstStyle/>
          <a:p>
            <a:pPr lvl="0" rtl="0">
              <a:spcBef>
                <a:spcPts val="0"/>
              </a:spcBef>
              <a:buNone/>
            </a:pPr>
            <a:r>
              <a:rPr lang="en" sz="1100">
                <a:latin typeface="Calibri"/>
                <a:ea typeface="Calibri"/>
                <a:cs typeface="Calibri"/>
                <a:sym typeface="Calibri"/>
              </a:rPr>
              <a:t>Office of Government-wide Policy</a:t>
            </a:r>
          </a:p>
        </p:txBody>
      </p:sp>
    </p:spTree>
    <p:extLst>
      <p:ext uri="{BB962C8B-B14F-4D97-AF65-F5344CB8AC3E}">
        <p14:creationId xmlns:p14="http://schemas.microsoft.com/office/powerpoint/2010/main" val="17394050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457200" y="152400"/>
            <a:ext cx="8229600" cy="838000"/>
          </a:xfrm>
          <a:prstGeom prst="rect">
            <a:avLst/>
          </a:prstGeom>
          <a:noFill/>
          <a:ln>
            <a:noFill/>
          </a:ln>
        </p:spPr>
        <p:txBody>
          <a:bodyPr lIns="91425" tIns="91425" rIns="91425" bIns="91425" anchor="ctr" anchorCtr="0"/>
          <a:lstStyle>
            <a:lvl1pPr lvl="0" algn="r"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2" name="Shape 132"/>
          <p:cNvSpPr txBox="1">
            <a:spLocks noGrp="1"/>
          </p:cNvSpPr>
          <p:nvPr>
            <p:ph type="body" idx="1"/>
          </p:nvPr>
        </p:nvSpPr>
        <p:spPr>
          <a:xfrm>
            <a:off x="457200" y="1219200"/>
            <a:ext cx="8229600" cy="4953200"/>
          </a:xfrm>
          <a:prstGeom prst="rect">
            <a:avLst/>
          </a:prstGeom>
          <a:noFill/>
          <a:ln>
            <a:noFill/>
          </a:ln>
        </p:spPr>
        <p:txBody>
          <a:bodyPr lIns="91425" tIns="91425" rIns="91425" bIns="91425" anchor="t" anchorCtr="0"/>
          <a:lstStyle>
            <a:lvl1pPr marL="342891" lvl="0" indent="-139697" algn="l" rtl="0">
              <a:spcBef>
                <a:spcPts val="640"/>
              </a:spcBef>
              <a:buClr>
                <a:schemeClr val="dk1"/>
              </a:buClr>
              <a:buFont typeface="Arial"/>
              <a:buChar char="•"/>
              <a:defRPr/>
            </a:lvl1pPr>
            <a:lvl2pPr marL="742932" lvl="1" indent="-107948" algn="l" rtl="0">
              <a:spcBef>
                <a:spcPts val="560"/>
              </a:spcBef>
              <a:buClr>
                <a:schemeClr val="dk1"/>
              </a:buClr>
              <a:buFont typeface="Arial"/>
              <a:buChar char="–"/>
              <a:defRPr/>
            </a:lvl2pPr>
            <a:lvl3pPr marL="1142971" lvl="2" indent="-76198" algn="l" rtl="0">
              <a:spcBef>
                <a:spcPts val="480"/>
              </a:spcBef>
              <a:buClr>
                <a:schemeClr val="dk1"/>
              </a:buClr>
              <a:buFont typeface="Arial"/>
              <a:buChar char="•"/>
              <a:defRPr/>
            </a:lvl3pPr>
            <a:lvl4pPr marL="1600160" lvl="3" indent="-101597" algn="l" rtl="0">
              <a:spcBef>
                <a:spcPts val="400"/>
              </a:spcBef>
              <a:buClr>
                <a:schemeClr val="dk1"/>
              </a:buClr>
              <a:buFont typeface="Arial"/>
              <a:buChar char="–"/>
              <a:defRPr/>
            </a:lvl4pPr>
            <a:lvl5pPr marL="2057349" lvl="4" indent="-101597" algn="l" rtl="0">
              <a:spcBef>
                <a:spcPts val="400"/>
              </a:spcBef>
              <a:buClr>
                <a:schemeClr val="dk1"/>
              </a:buClr>
              <a:buFont typeface="Arial"/>
              <a:buChar char="»"/>
              <a:defRPr/>
            </a:lvl5pPr>
            <a:lvl6pPr marL="2514537" lvl="5" indent="-101597" algn="l" rtl="0">
              <a:spcBef>
                <a:spcPts val="400"/>
              </a:spcBef>
              <a:buClr>
                <a:schemeClr val="dk1"/>
              </a:buClr>
              <a:buFont typeface="Arial"/>
              <a:buChar char="•"/>
              <a:defRPr/>
            </a:lvl6pPr>
            <a:lvl7pPr marL="2971726" lvl="6" indent="-101597" algn="l" rtl="0">
              <a:spcBef>
                <a:spcPts val="400"/>
              </a:spcBef>
              <a:buClr>
                <a:schemeClr val="dk1"/>
              </a:buClr>
              <a:buFont typeface="Arial"/>
              <a:buChar char="•"/>
              <a:defRPr/>
            </a:lvl7pPr>
            <a:lvl8pPr marL="3428914" lvl="7" indent="-101597" algn="l" rtl="0">
              <a:spcBef>
                <a:spcPts val="400"/>
              </a:spcBef>
              <a:buClr>
                <a:schemeClr val="dk1"/>
              </a:buClr>
              <a:buFont typeface="Arial"/>
              <a:buChar char="•"/>
              <a:defRPr/>
            </a:lvl8pPr>
            <a:lvl9pPr marL="3886103" lvl="8" indent="-101597" algn="l" rtl="0">
              <a:spcBef>
                <a:spcPts val="400"/>
              </a:spcBef>
              <a:buClr>
                <a:schemeClr val="dk1"/>
              </a:buClr>
              <a:buFont typeface="Arial"/>
              <a:buChar char="•"/>
              <a:defRPr/>
            </a:lvl9pPr>
          </a:lstStyle>
          <a:p>
            <a:endParaRPr/>
          </a:p>
        </p:txBody>
      </p:sp>
      <p:sp>
        <p:nvSpPr>
          <p:cNvPr id="133" name="Shape 133"/>
          <p:cNvSpPr txBox="1">
            <a:spLocks noGrp="1"/>
          </p:cNvSpPr>
          <p:nvPr>
            <p:ph type="dt" idx="10"/>
          </p:nvPr>
        </p:nvSpPr>
        <p:spPr>
          <a:xfrm>
            <a:off x="457200" y="6356349"/>
            <a:ext cx="2133600" cy="365200"/>
          </a:xfrm>
          <a:prstGeom prst="rect">
            <a:avLst/>
          </a:prstGeom>
          <a:noFill/>
          <a:ln>
            <a:noFill/>
          </a:ln>
        </p:spPr>
        <p:txBody>
          <a:bodyPr lIns="91425" tIns="91425" rIns="91425" bIns="91425" anchor="ctr" anchorCtr="0"/>
          <a:lstStyle>
            <a:lvl1pPr marL="0" marR="0" lvl="0" indent="0" algn="l"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134" name="Shape 134"/>
          <p:cNvSpPr txBox="1">
            <a:spLocks noGrp="1"/>
          </p:cNvSpPr>
          <p:nvPr>
            <p:ph type="ftr" idx="11"/>
          </p:nvPr>
        </p:nvSpPr>
        <p:spPr>
          <a:xfrm>
            <a:off x="3124200" y="6356349"/>
            <a:ext cx="2895600" cy="365200"/>
          </a:xfrm>
          <a:prstGeom prst="rect">
            <a:avLst/>
          </a:prstGeom>
          <a:noFill/>
          <a:ln>
            <a:noFill/>
          </a:ln>
        </p:spPr>
        <p:txBody>
          <a:bodyPr lIns="91425" tIns="91425" rIns="91425" bIns="91425" anchor="ctr" anchorCtr="0"/>
          <a:lstStyle>
            <a:lvl1pPr marL="0" marR="0" lvl="0" indent="0" algn="ctr"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135" name="Shape 135"/>
          <p:cNvSpPr txBox="1">
            <a:spLocks noGrp="1"/>
          </p:cNvSpPr>
          <p:nvPr>
            <p:ph type="sldNum" idx="12"/>
          </p:nvPr>
        </p:nvSpPr>
        <p:spPr>
          <a:xfrm>
            <a:off x="6553200" y="6356349"/>
            <a:ext cx="2133600" cy="3652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
        <p:nvSpPr>
          <p:cNvPr id="136" name="Shape 136"/>
          <p:cNvSpPr txBox="1"/>
          <p:nvPr/>
        </p:nvSpPr>
        <p:spPr>
          <a:xfrm>
            <a:off x="101702" y="6424612"/>
            <a:ext cx="2793900" cy="228800"/>
          </a:xfrm>
          <a:prstGeom prst="rect">
            <a:avLst/>
          </a:prstGeom>
          <a:noFill/>
          <a:ln>
            <a:noFill/>
          </a:ln>
        </p:spPr>
        <p:txBody>
          <a:bodyPr lIns="91425" tIns="91425" rIns="91425" bIns="91425" anchor="t" anchorCtr="0">
            <a:noAutofit/>
          </a:bodyPr>
          <a:lstStyle/>
          <a:p>
            <a:pPr lvl="0" rtl="0">
              <a:spcBef>
                <a:spcPts val="0"/>
              </a:spcBef>
              <a:buNone/>
            </a:pPr>
            <a:r>
              <a:rPr lang="en" sz="1100">
                <a:latin typeface="Calibri"/>
                <a:ea typeface="Calibri"/>
                <a:cs typeface="Calibri"/>
                <a:sym typeface="Calibri"/>
              </a:rPr>
              <a:t>Office of Government-wide Policy</a:t>
            </a:r>
          </a:p>
        </p:txBody>
      </p:sp>
    </p:spTree>
    <p:extLst>
      <p:ext uri="{BB962C8B-B14F-4D97-AF65-F5344CB8AC3E}">
        <p14:creationId xmlns:p14="http://schemas.microsoft.com/office/powerpoint/2010/main" val="28907670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rot="5400000">
            <a:off x="5166500" y="2605900"/>
            <a:ext cx="4983200" cy="2057400"/>
          </a:xfrm>
          <a:prstGeom prst="rect">
            <a:avLst/>
          </a:prstGeom>
          <a:noFill/>
          <a:ln>
            <a:noFill/>
          </a:ln>
        </p:spPr>
        <p:txBody>
          <a:bodyPr lIns="91425" tIns="91425" rIns="91425" bIns="91425" anchor="ctr" anchorCtr="0"/>
          <a:lstStyle>
            <a:lvl1pPr lvl="0" algn="r" rtl="0">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9" name="Shape 139"/>
          <p:cNvSpPr txBox="1">
            <a:spLocks noGrp="1"/>
          </p:cNvSpPr>
          <p:nvPr>
            <p:ph type="body" idx="1"/>
          </p:nvPr>
        </p:nvSpPr>
        <p:spPr>
          <a:xfrm rot="5400000">
            <a:off x="975500" y="624700"/>
            <a:ext cx="4983200" cy="6019800"/>
          </a:xfrm>
          <a:prstGeom prst="rect">
            <a:avLst/>
          </a:prstGeom>
          <a:noFill/>
          <a:ln>
            <a:noFill/>
          </a:ln>
        </p:spPr>
        <p:txBody>
          <a:bodyPr lIns="91425" tIns="91425" rIns="91425" bIns="91425" anchor="t" anchorCtr="0"/>
          <a:lstStyle>
            <a:lvl1pPr marL="342891" lvl="0" indent="-139697" algn="l" rtl="0">
              <a:spcBef>
                <a:spcPts val="640"/>
              </a:spcBef>
              <a:buClr>
                <a:schemeClr val="dk1"/>
              </a:buClr>
              <a:buFont typeface="Arial"/>
              <a:buChar char="•"/>
              <a:defRPr/>
            </a:lvl1pPr>
            <a:lvl2pPr marL="742932" lvl="1" indent="-107948" algn="l" rtl="0">
              <a:spcBef>
                <a:spcPts val="560"/>
              </a:spcBef>
              <a:buClr>
                <a:schemeClr val="dk1"/>
              </a:buClr>
              <a:buFont typeface="Arial"/>
              <a:buChar char="–"/>
              <a:defRPr/>
            </a:lvl2pPr>
            <a:lvl3pPr marL="1142971" lvl="2" indent="-76198" algn="l" rtl="0">
              <a:spcBef>
                <a:spcPts val="480"/>
              </a:spcBef>
              <a:buClr>
                <a:schemeClr val="dk1"/>
              </a:buClr>
              <a:buFont typeface="Arial"/>
              <a:buChar char="•"/>
              <a:defRPr/>
            </a:lvl3pPr>
            <a:lvl4pPr marL="1600160" lvl="3" indent="-101597" algn="l" rtl="0">
              <a:spcBef>
                <a:spcPts val="400"/>
              </a:spcBef>
              <a:buClr>
                <a:schemeClr val="dk1"/>
              </a:buClr>
              <a:buFont typeface="Arial"/>
              <a:buChar char="–"/>
              <a:defRPr/>
            </a:lvl4pPr>
            <a:lvl5pPr marL="2057349" lvl="4" indent="-101597" algn="l" rtl="0">
              <a:spcBef>
                <a:spcPts val="400"/>
              </a:spcBef>
              <a:buClr>
                <a:schemeClr val="dk1"/>
              </a:buClr>
              <a:buFont typeface="Arial"/>
              <a:buChar char="»"/>
              <a:defRPr/>
            </a:lvl5pPr>
            <a:lvl6pPr marL="2514537" lvl="5" indent="-101597" algn="l" rtl="0">
              <a:spcBef>
                <a:spcPts val="400"/>
              </a:spcBef>
              <a:buClr>
                <a:schemeClr val="dk1"/>
              </a:buClr>
              <a:buFont typeface="Arial"/>
              <a:buChar char="•"/>
              <a:defRPr/>
            </a:lvl6pPr>
            <a:lvl7pPr marL="2971726" lvl="6" indent="-101597" algn="l" rtl="0">
              <a:spcBef>
                <a:spcPts val="400"/>
              </a:spcBef>
              <a:buClr>
                <a:schemeClr val="dk1"/>
              </a:buClr>
              <a:buFont typeface="Arial"/>
              <a:buChar char="•"/>
              <a:defRPr/>
            </a:lvl7pPr>
            <a:lvl8pPr marL="3428914" lvl="7" indent="-101597" algn="l" rtl="0">
              <a:spcBef>
                <a:spcPts val="400"/>
              </a:spcBef>
              <a:buClr>
                <a:schemeClr val="dk1"/>
              </a:buClr>
              <a:buFont typeface="Arial"/>
              <a:buChar char="•"/>
              <a:defRPr/>
            </a:lvl8pPr>
            <a:lvl9pPr marL="3886103" lvl="8" indent="-101597" algn="l" rtl="0">
              <a:spcBef>
                <a:spcPts val="400"/>
              </a:spcBef>
              <a:buClr>
                <a:schemeClr val="dk1"/>
              </a:buClr>
              <a:buFont typeface="Arial"/>
              <a:buChar char="•"/>
              <a:defRPr/>
            </a:lvl9pPr>
          </a:lstStyle>
          <a:p>
            <a:endParaRPr/>
          </a:p>
        </p:txBody>
      </p:sp>
      <p:sp>
        <p:nvSpPr>
          <p:cNvPr id="140" name="Shape 140"/>
          <p:cNvSpPr txBox="1">
            <a:spLocks noGrp="1"/>
          </p:cNvSpPr>
          <p:nvPr>
            <p:ph type="dt" idx="10"/>
          </p:nvPr>
        </p:nvSpPr>
        <p:spPr>
          <a:xfrm>
            <a:off x="457200" y="6356349"/>
            <a:ext cx="2133600" cy="365200"/>
          </a:xfrm>
          <a:prstGeom prst="rect">
            <a:avLst/>
          </a:prstGeom>
          <a:noFill/>
          <a:ln>
            <a:noFill/>
          </a:ln>
        </p:spPr>
        <p:txBody>
          <a:bodyPr lIns="91425" tIns="91425" rIns="91425" bIns="91425" anchor="ctr" anchorCtr="0"/>
          <a:lstStyle>
            <a:lvl1pPr marL="0" marR="0" lvl="0" indent="0" algn="l"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141" name="Shape 141"/>
          <p:cNvSpPr txBox="1">
            <a:spLocks noGrp="1"/>
          </p:cNvSpPr>
          <p:nvPr>
            <p:ph type="ftr" idx="11"/>
          </p:nvPr>
        </p:nvSpPr>
        <p:spPr>
          <a:xfrm>
            <a:off x="3124200" y="6356349"/>
            <a:ext cx="2895600" cy="365200"/>
          </a:xfrm>
          <a:prstGeom prst="rect">
            <a:avLst/>
          </a:prstGeom>
          <a:noFill/>
          <a:ln>
            <a:noFill/>
          </a:ln>
        </p:spPr>
        <p:txBody>
          <a:bodyPr lIns="91425" tIns="91425" rIns="91425" bIns="91425" anchor="ctr" anchorCtr="0"/>
          <a:lstStyle>
            <a:lvl1pPr marL="0" marR="0" lvl="0" indent="0" algn="ctr"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142" name="Shape 142"/>
          <p:cNvSpPr txBox="1">
            <a:spLocks noGrp="1"/>
          </p:cNvSpPr>
          <p:nvPr>
            <p:ph type="sldNum" idx="12"/>
          </p:nvPr>
        </p:nvSpPr>
        <p:spPr>
          <a:xfrm>
            <a:off x="6553200" y="6356349"/>
            <a:ext cx="2133600" cy="3652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
        <p:nvSpPr>
          <p:cNvPr id="143" name="Shape 143"/>
          <p:cNvSpPr txBox="1"/>
          <p:nvPr/>
        </p:nvSpPr>
        <p:spPr>
          <a:xfrm>
            <a:off x="101702" y="6424612"/>
            <a:ext cx="2793900" cy="228800"/>
          </a:xfrm>
          <a:prstGeom prst="rect">
            <a:avLst/>
          </a:prstGeom>
          <a:noFill/>
          <a:ln>
            <a:noFill/>
          </a:ln>
        </p:spPr>
        <p:txBody>
          <a:bodyPr lIns="91425" tIns="91425" rIns="91425" bIns="91425" anchor="t" anchorCtr="0">
            <a:noAutofit/>
          </a:bodyPr>
          <a:lstStyle/>
          <a:p>
            <a:pPr lvl="0" rtl="0">
              <a:spcBef>
                <a:spcPts val="0"/>
              </a:spcBef>
              <a:buNone/>
            </a:pPr>
            <a:r>
              <a:rPr lang="en" sz="1100">
                <a:latin typeface="Calibri"/>
                <a:ea typeface="Calibri"/>
                <a:cs typeface="Calibri"/>
                <a:sym typeface="Calibri"/>
              </a:rPr>
              <a:t>Office of Government-wide Policy</a:t>
            </a:r>
          </a:p>
        </p:txBody>
      </p:sp>
    </p:spTree>
    <p:extLst>
      <p:ext uri="{BB962C8B-B14F-4D97-AF65-F5344CB8AC3E}">
        <p14:creationId xmlns:p14="http://schemas.microsoft.com/office/powerpoint/2010/main" val="3964962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57200" y="274637"/>
            <a:ext cx="8229600" cy="716000"/>
          </a:xfrm>
          <a:prstGeom prst="rect">
            <a:avLst/>
          </a:prstGeom>
          <a:noFill/>
          <a:ln>
            <a:noFill/>
          </a:ln>
        </p:spPr>
        <p:txBody>
          <a:bodyPr lIns="91425" tIns="91425" rIns="91425" bIns="91425" anchor="ctr" anchorCtr="0"/>
          <a:lstStyle>
            <a:lvl1pPr lvl="0" algn="r"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46" name="Shape 146"/>
          <p:cNvSpPr txBox="1">
            <a:spLocks noGrp="1"/>
          </p:cNvSpPr>
          <p:nvPr>
            <p:ph type="dt" idx="10"/>
          </p:nvPr>
        </p:nvSpPr>
        <p:spPr>
          <a:xfrm>
            <a:off x="457200" y="6356349"/>
            <a:ext cx="2133600" cy="365200"/>
          </a:xfrm>
          <a:prstGeom prst="rect">
            <a:avLst/>
          </a:prstGeom>
          <a:noFill/>
          <a:ln>
            <a:noFill/>
          </a:ln>
        </p:spPr>
        <p:txBody>
          <a:bodyPr lIns="91425" tIns="91425" rIns="91425" bIns="91425" anchor="ctr" anchorCtr="0"/>
          <a:lstStyle>
            <a:lvl1pPr marL="0" marR="0" lvl="0" indent="0" algn="l"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147" name="Shape 147"/>
          <p:cNvSpPr txBox="1">
            <a:spLocks noGrp="1"/>
          </p:cNvSpPr>
          <p:nvPr>
            <p:ph type="ftr" idx="11"/>
          </p:nvPr>
        </p:nvSpPr>
        <p:spPr>
          <a:xfrm>
            <a:off x="3124200" y="6356349"/>
            <a:ext cx="2895600" cy="365200"/>
          </a:xfrm>
          <a:prstGeom prst="rect">
            <a:avLst/>
          </a:prstGeom>
          <a:noFill/>
          <a:ln>
            <a:noFill/>
          </a:ln>
        </p:spPr>
        <p:txBody>
          <a:bodyPr lIns="91425" tIns="91425" rIns="91425" bIns="91425" anchor="ctr" anchorCtr="0"/>
          <a:lstStyle>
            <a:lvl1pPr marL="0" marR="0" lvl="0" indent="0" algn="ctr"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148" name="Shape 148"/>
          <p:cNvSpPr txBox="1">
            <a:spLocks noGrp="1"/>
          </p:cNvSpPr>
          <p:nvPr>
            <p:ph type="sldNum" idx="12"/>
          </p:nvPr>
        </p:nvSpPr>
        <p:spPr>
          <a:xfrm>
            <a:off x="6553200" y="6356349"/>
            <a:ext cx="2133600" cy="3652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
        <p:nvSpPr>
          <p:cNvPr id="149" name="Shape 149"/>
          <p:cNvSpPr txBox="1"/>
          <p:nvPr/>
        </p:nvSpPr>
        <p:spPr>
          <a:xfrm>
            <a:off x="101702" y="6424612"/>
            <a:ext cx="2793900" cy="228800"/>
          </a:xfrm>
          <a:prstGeom prst="rect">
            <a:avLst/>
          </a:prstGeom>
          <a:noFill/>
          <a:ln>
            <a:noFill/>
          </a:ln>
        </p:spPr>
        <p:txBody>
          <a:bodyPr lIns="91425" tIns="91425" rIns="91425" bIns="91425" anchor="t" anchorCtr="0">
            <a:noAutofit/>
          </a:bodyPr>
          <a:lstStyle/>
          <a:p>
            <a:pPr lvl="0" rtl="0">
              <a:spcBef>
                <a:spcPts val="0"/>
              </a:spcBef>
              <a:buNone/>
            </a:pPr>
            <a:r>
              <a:rPr lang="en" sz="1100">
                <a:latin typeface="Calibri"/>
                <a:ea typeface="Calibri"/>
                <a:cs typeface="Calibri"/>
                <a:sym typeface="Calibri"/>
              </a:rPr>
              <a:t>Office of Government-wide Policy</a:t>
            </a:r>
          </a:p>
        </p:txBody>
      </p:sp>
    </p:spTree>
    <p:extLst>
      <p:ext uri="{BB962C8B-B14F-4D97-AF65-F5344CB8AC3E}">
        <p14:creationId xmlns:p14="http://schemas.microsoft.com/office/powerpoint/2010/main" val="3760391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10/12/18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492429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10/12/18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008457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10/12/18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244484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10/12/18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18976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F0DBD-685F-F044-8DF7-D0820740F924}"/>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3122BAE-C35B-DD43-80F4-2DACBEAB5623}"/>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9151D19-4BC3-2941-9C69-871854DA6AA8}"/>
              </a:ext>
            </a:extLst>
          </p:cNvPr>
          <p:cNvSpPr>
            <a:spLocks noGrp="1"/>
          </p:cNvSpPr>
          <p:nvPr>
            <p:ph type="dt" sz="half" idx="10"/>
          </p:nvPr>
        </p:nvSpPr>
        <p:spPr/>
        <p:txBody>
          <a:bodyPr/>
          <a:lstStyle/>
          <a:p>
            <a:fld id="{A7ED3217-8EF9-4D17-9D17-FBFAF278C83A}" type="datetimeFigureOut">
              <a:rPr lang="en-US" smtClean="0"/>
              <a:t>10/12/18</a:t>
            </a:fld>
            <a:endParaRPr lang="en-US"/>
          </a:p>
        </p:txBody>
      </p:sp>
      <p:sp>
        <p:nvSpPr>
          <p:cNvPr id="5" name="Footer Placeholder 4">
            <a:extLst>
              <a:ext uri="{FF2B5EF4-FFF2-40B4-BE49-F238E27FC236}">
                <a16:creationId xmlns:a16="http://schemas.microsoft.com/office/drawing/2014/main" id="{B8580F02-7CB3-CD48-979F-23AB3F3F1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F63539-EA59-B646-9021-65B035B18053}"/>
              </a:ext>
            </a:extLst>
          </p:cNvPr>
          <p:cNvSpPr>
            <a:spLocks noGrp="1"/>
          </p:cNvSpPr>
          <p:nvPr>
            <p:ph type="sldNum" sz="quarter" idx="12"/>
          </p:nvPr>
        </p:nvSpPr>
        <p:spPr/>
        <p:txBody>
          <a:bodyPr/>
          <a:lstStyle/>
          <a:p>
            <a:fld id="{8A66FBCF-8101-49AF-A679-9B24C7A26814}" type="slidenum">
              <a:rPr lang="en-US" smtClean="0"/>
              <a:t>‹#›</a:t>
            </a:fld>
            <a:endParaRPr lang="en-US"/>
          </a:p>
        </p:txBody>
      </p:sp>
    </p:spTree>
    <p:extLst>
      <p:ext uri="{BB962C8B-B14F-4D97-AF65-F5344CB8AC3E}">
        <p14:creationId xmlns:p14="http://schemas.microsoft.com/office/powerpoint/2010/main" val="2293224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10/12/18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981662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10/12/18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778155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10/12/18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113123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10/12/18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416110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10/12/18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973560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10/12/18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435828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10/12/18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953862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10/12/18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17890241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10/12/18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53924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10/12/18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1371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179E-098C-8E47-889F-DA6E4C95C4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C12DD9-0972-8C47-BEDA-8DE953EB6200}"/>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74C4D8-ED33-0249-BDB3-AC63F8151155}"/>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F931FD-5FF4-F24B-ACAD-5423416D9E3C}"/>
              </a:ext>
            </a:extLst>
          </p:cNvPr>
          <p:cNvSpPr>
            <a:spLocks noGrp="1"/>
          </p:cNvSpPr>
          <p:nvPr>
            <p:ph type="dt" sz="half" idx="10"/>
          </p:nvPr>
        </p:nvSpPr>
        <p:spPr/>
        <p:txBody>
          <a:bodyPr/>
          <a:lstStyle/>
          <a:p>
            <a:fld id="{A7ED3217-8EF9-4D17-9D17-FBFAF278C83A}" type="datetimeFigureOut">
              <a:rPr lang="en-US" smtClean="0"/>
              <a:t>10/12/18</a:t>
            </a:fld>
            <a:endParaRPr lang="en-US"/>
          </a:p>
        </p:txBody>
      </p:sp>
      <p:sp>
        <p:nvSpPr>
          <p:cNvPr id="6" name="Footer Placeholder 5">
            <a:extLst>
              <a:ext uri="{FF2B5EF4-FFF2-40B4-BE49-F238E27FC236}">
                <a16:creationId xmlns:a16="http://schemas.microsoft.com/office/drawing/2014/main" id="{B0994038-C7B1-0943-9DD9-CB6FA6E3CA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ACB9A6-D2EF-4647-9382-43D2228A4358}"/>
              </a:ext>
            </a:extLst>
          </p:cNvPr>
          <p:cNvSpPr>
            <a:spLocks noGrp="1"/>
          </p:cNvSpPr>
          <p:nvPr>
            <p:ph type="sldNum" sz="quarter" idx="12"/>
          </p:nvPr>
        </p:nvSpPr>
        <p:spPr/>
        <p:txBody>
          <a:bodyPr/>
          <a:lstStyle/>
          <a:p>
            <a:fld id="{8A66FBCF-8101-49AF-A679-9B24C7A26814}" type="slidenum">
              <a:rPr lang="en-US" smtClean="0"/>
              <a:t>‹#›</a:t>
            </a:fld>
            <a:endParaRPr lang="en-US"/>
          </a:p>
        </p:txBody>
      </p:sp>
    </p:spTree>
    <p:extLst>
      <p:ext uri="{BB962C8B-B14F-4D97-AF65-F5344CB8AC3E}">
        <p14:creationId xmlns:p14="http://schemas.microsoft.com/office/powerpoint/2010/main" val="11324201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10/12/18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164854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892282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521436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8"/>
          <p:cNvSpPr>
            <a:spLocks noGrp="1" noChangeAspect="1"/>
          </p:cNvSpPr>
          <p:nvPr>
            <p:ph type="pic" sz="quarter" idx="11"/>
          </p:nvPr>
        </p:nvSpPr>
        <p:spPr>
          <a:xfrm>
            <a:off x="1879392" y="727200"/>
            <a:ext cx="5400000" cy="5400000"/>
          </a:xfrm>
          <a:prstGeom prst="rect">
            <a:avLst/>
          </a:prstGeom>
        </p:spPr>
        <p:txBody>
          <a:bodyPr/>
          <a:lstStyle>
            <a:lvl1pPr>
              <a:defRPr>
                <a:solidFill>
                  <a:schemeClr val="bg1"/>
                </a:solidFill>
              </a:defRPr>
            </a:lvl1pPr>
          </a:lstStyle>
          <a:p>
            <a:r>
              <a:rPr lang="en-US" noProof="0" dirty="0"/>
              <a:t>Click icon to add picture</a:t>
            </a:r>
          </a:p>
        </p:txBody>
      </p:sp>
      <p:sp>
        <p:nvSpPr>
          <p:cNvPr id="3" name="Subtitle 2"/>
          <p:cNvSpPr>
            <a:spLocks noGrp="1"/>
          </p:cNvSpPr>
          <p:nvPr>
            <p:ph type="subTitle" idx="1" hasCustomPrompt="1"/>
          </p:nvPr>
        </p:nvSpPr>
        <p:spPr bwMode="gray">
          <a:xfrm>
            <a:off x="377992" y="5864229"/>
            <a:ext cx="419400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marR="0" indent="0" algn="l" defTabSz="914400" rtl="0" eaLnBrk="1" fontAlgn="auto" latinLnBrk="0" hangingPunct="1">
              <a:lnSpc>
                <a:spcPct val="100000"/>
              </a:lnSpc>
              <a:spcBef>
                <a:spcPts val="0"/>
              </a:spcBef>
              <a:spcAft>
                <a:spcPts val="0"/>
              </a:spcAft>
              <a:buClrTx/>
              <a:buSzPct val="100000"/>
              <a:buFont typeface="Arial"/>
              <a:buNone/>
              <a:tabLst/>
              <a:defRPr sz="1600" b="0">
                <a:solidFill>
                  <a:schemeClr val="bg1"/>
                </a:solidFill>
              </a:defRPr>
            </a:lvl2pPr>
            <a:lvl3pPr marL="0" indent="0" algn="l">
              <a:spcAft>
                <a:spcPts val="0"/>
              </a:spcAft>
              <a:buNone/>
              <a:defRPr sz="1600">
                <a:solidFill>
                  <a:schemeClr val="bg1"/>
                </a:solidFill>
              </a:defRPr>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title style</a:t>
            </a:r>
          </a:p>
          <a:p>
            <a:pPr marL="0" marR="0" lvl="1" indent="0" algn="l" defTabSz="914400" rtl="0" eaLnBrk="1" fontAlgn="auto" latinLnBrk="0" hangingPunct="1">
              <a:lnSpc>
                <a:spcPct val="100000"/>
              </a:lnSpc>
              <a:spcBef>
                <a:spcPts val="0"/>
              </a:spcBef>
              <a:spcAft>
                <a:spcPts val="0"/>
              </a:spcAft>
              <a:buClrTx/>
              <a:buSzPct val="100000"/>
              <a:buFont typeface="Arial"/>
              <a:buNone/>
              <a:tabLst/>
              <a:defRPr/>
            </a:pPr>
            <a:r>
              <a:rPr lang="en-US" noProof="0" dirty="0"/>
              <a:t>Click to edit Master subtitle style</a:t>
            </a:r>
          </a:p>
        </p:txBody>
      </p:sp>
      <p:sp>
        <p:nvSpPr>
          <p:cNvPr id="5" name="Text Placeholder 4"/>
          <p:cNvSpPr>
            <a:spLocks noGrp="1"/>
          </p:cNvSpPr>
          <p:nvPr>
            <p:ph type="body" sz="quarter" idx="10"/>
          </p:nvPr>
        </p:nvSpPr>
        <p:spPr>
          <a:xfrm>
            <a:off x="376238" y="6381750"/>
            <a:ext cx="4195762" cy="298450"/>
          </a:xfrm>
          <a:prstGeom prst="rect">
            <a:avLst/>
          </a:prstGeom>
        </p:spPr>
        <p:txBody>
          <a:bodyPr/>
          <a:lstStyle>
            <a:lvl1pPr>
              <a:spcAft>
                <a:spcPts val="0"/>
              </a:spcAft>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1" name="Group 20"/>
          <p:cNvGrpSpPr/>
          <p:nvPr userDrawn="1"/>
        </p:nvGrpSpPr>
        <p:grpSpPr>
          <a:xfrm>
            <a:off x="377991" y="378000"/>
            <a:ext cx="1620000" cy="307976"/>
            <a:chOff x="398463" y="404813"/>
            <a:chExt cx="1627187" cy="307976"/>
          </a:xfrm>
          <a:solidFill>
            <a:schemeClr val="bg1"/>
          </a:solidFill>
        </p:grpSpPr>
        <p:sp>
          <p:nvSpPr>
            <p:cNvPr id="1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261178342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noChangeAspect="1"/>
          </p:cNvSpPr>
          <p:nvPr>
            <p:ph type="pic" sz="quarter" idx="11"/>
          </p:nvPr>
        </p:nvSpPr>
        <p:spPr>
          <a:xfrm>
            <a:off x="1867360" y="727200"/>
            <a:ext cx="5400000" cy="5400000"/>
          </a:xfrm>
          <a:prstGeom prst="rect">
            <a:avLst/>
          </a:prstGeom>
        </p:spPr>
        <p:txBody>
          <a:bodyPr/>
          <a:lstStyle/>
          <a:p>
            <a:r>
              <a:rPr lang="en-US" noProof="0" dirty="0"/>
              <a:t>Click icon to add picture</a:t>
            </a:r>
          </a:p>
        </p:txBody>
      </p:sp>
      <p:sp>
        <p:nvSpPr>
          <p:cNvPr id="3" name="Subtitle 2"/>
          <p:cNvSpPr>
            <a:spLocks noGrp="1"/>
          </p:cNvSpPr>
          <p:nvPr>
            <p:ph type="subTitle" idx="1" hasCustomPrompt="1"/>
          </p:nvPr>
        </p:nvSpPr>
        <p:spPr bwMode="gray">
          <a:xfrm>
            <a:off x="376238" y="5864229"/>
            <a:ext cx="419576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376238" y="6381750"/>
            <a:ext cx="4195762"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7" name="Group 6"/>
          <p:cNvGrpSpPr/>
          <p:nvPr userDrawn="1"/>
        </p:nvGrpSpPr>
        <p:grpSpPr>
          <a:xfrm>
            <a:off x="377991" y="378000"/>
            <a:ext cx="1620000" cy="307976"/>
            <a:chOff x="398463" y="404813"/>
            <a:chExt cx="1627187" cy="307976"/>
          </a:xfrm>
          <a:solidFill>
            <a:schemeClr val="tx1"/>
          </a:solidFill>
        </p:grpSpPr>
        <p:sp>
          <p:nvSpPr>
            <p:cNvPr id="8"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0"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1"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2"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3"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4"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5"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6"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7"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8"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2929638756"/>
      </p:ext>
    </p:extLst>
  </p:cSld>
  <p:clrMapOvr>
    <a:masterClrMapping/>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2502000" y="1368000"/>
            <a:ext cx="4140000" cy="4140000"/>
          </a:xfrm>
          <a:prstGeom prst="ellipse">
            <a:avLst/>
          </a:prstGeom>
          <a:ln w="25400">
            <a:solidFill>
              <a:schemeClr val="accent1"/>
            </a:solidFill>
          </a:ln>
        </p:spPr>
        <p:txBody>
          <a:bodyPr lIns="108000" tIns="108000" rIns="108000" bIns="108000" anchor="ctr" anchorCtr="0">
            <a:normAutofit/>
          </a:bodyPr>
          <a:lstStyle>
            <a:lvl1pPr algn="ctr">
              <a:lnSpc>
                <a:spcPts val="4200"/>
              </a:lnSpc>
              <a:defRPr sz="36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377992" y="5864229"/>
            <a:ext cx="419400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376238" y="6381750"/>
            <a:ext cx="4195762" cy="298450"/>
          </a:xfrm>
          <a:prstGeom prst="rect">
            <a:avLst/>
          </a:prstGeom>
        </p:spPr>
        <p:txBody>
          <a:bodyPr/>
          <a:lstStyle>
            <a:lvl1pPr>
              <a:spcAft>
                <a:spcPts val="0"/>
              </a:spcAft>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1" name="Group 20"/>
          <p:cNvGrpSpPr/>
          <p:nvPr userDrawn="1"/>
        </p:nvGrpSpPr>
        <p:grpSpPr>
          <a:xfrm>
            <a:off x="377991" y="378000"/>
            <a:ext cx="1620000" cy="307976"/>
            <a:chOff x="398463" y="404813"/>
            <a:chExt cx="1627187" cy="307976"/>
          </a:xfrm>
          <a:solidFill>
            <a:schemeClr val="bg1"/>
          </a:solidFill>
        </p:grpSpPr>
        <p:sp>
          <p:nvSpPr>
            <p:cNvPr id="1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424333534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2502000" y="1368000"/>
            <a:ext cx="4140000" cy="4140000"/>
          </a:xfrm>
          <a:prstGeom prst="ellipse">
            <a:avLst/>
          </a:prstGeom>
          <a:ln w="25400">
            <a:solidFill>
              <a:schemeClr val="accent1"/>
            </a:solidFill>
          </a:ln>
        </p:spPr>
        <p:txBody>
          <a:bodyPr lIns="108000" tIns="108000" rIns="108000" bIns="108000" anchor="ctr" anchorCtr="0">
            <a:normAutofit/>
          </a:bodyPr>
          <a:lstStyle>
            <a:lvl1pPr algn="ctr">
              <a:lnSpc>
                <a:spcPts val="4200"/>
              </a:lnSpc>
              <a:defRPr sz="36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376238" y="5864229"/>
            <a:ext cx="419576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376238" y="6381750"/>
            <a:ext cx="4195762"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7" name="Group 6"/>
          <p:cNvGrpSpPr/>
          <p:nvPr userDrawn="1"/>
        </p:nvGrpSpPr>
        <p:grpSpPr>
          <a:xfrm>
            <a:off x="377991" y="378000"/>
            <a:ext cx="1620000" cy="307976"/>
            <a:chOff x="398463" y="404813"/>
            <a:chExt cx="1627187" cy="307976"/>
          </a:xfrm>
          <a:solidFill>
            <a:schemeClr val="tx1"/>
          </a:solidFill>
        </p:grpSpPr>
        <p:sp>
          <p:nvSpPr>
            <p:cNvPr id="8"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0"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1"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2"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3"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4"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5"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6"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7"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8"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1577531979"/>
      </p:ext>
    </p:extLst>
  </p:cSld>
  <p:clrMapOvr>
    <a:masterClrMapping/>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76238" y="1705669"/>
            <a:ext cx="790575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376238" y="3429000"/>
            <a:ext cx="790575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5" name="CaseCode"/>
          <p:cNvSpPr txBox="1"/>
          <p:nvPr userDrawn="1"/>
        </p:nvSpPr>
        <p:spPr>
          <a:xfrm>
            <a:off x="4751388" y="6476999"/>
            <a:ext cx="367242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7" name="Copyright"/>
          <p:cNvSpPr txBox="1"/>
          <p:nvPr userDrawn="1"/>
        </p:nvSpPr>
        <p:spPr>
          <a:xfrm>
            <a:off x="376236" y="6476999"/>
            <a:ext cx="4016376"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Copyright © 2016 Deloitte Development LLC. All rights reserved.</a:t>
            </a:r>
          </a:p>
        </p:txBody>
      </p:sp>
      <p:sp>
        <p:nvSpPr>
          <p:cNvPr id="8" name="TextBox 7"/>
          <p:cNvSpPr txBox="1"/>
          <p:nvPr userDrawn="1"/>
        </p:nvSpPr>
        <p:spPr>
          <a:xfrm>
            <a:off x="8536782" y="6477000"/>
            <a:ext cx="230981"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296149293"/>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76238" y="1705669"/>
            <a:ext cx="790575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376238" y="3429000"/>
            <a:ext cx="790805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13" name="CaseCode"/>
          <p:cNvSpPr txBox="1"/>
          <p:nvPr userDrawn="1"/>
        </p:nvSpPr>
        <p:spPr>
          <a:xfrm>
            <a:off x="4751388" y="6477000"/>
            <a:ext cx="367242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4" name="Copyright"/>
          <p:cNvSpPr txBox="1"/>
          <p:nvPr userDrawn="1"/>
        </p:nvSpPr>
        <p:spPr>
          <a:xfrm>
            <a:off x="376236" y="6476999"/>
            <a:ext cx="4016376"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Copyright © 2016 Deloitte Development LLC. All rights reserved.</a:t>
            </a:r>
          </a:p>
        </p:txBody>
      </p:sp>
      <p:sp>
        <p:nvSpPr>
          <p:cNvPr id="15" name="TextBox 14"/>
          <p:cNvSpPr txBox="1"/>
          <p:nvPr userDrawn="1"/>
        </p:nvSpPr>
        <p:spPr>
          <a:xfrm>
            <a:off x="8536782" y="6477000"/>
            <a:ext cx="230981"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69433123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76238" y="1705669"/>
            <a:ext cx="790575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376238" y="3429000"/>
            <a:ext cx="790575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10" name="CaseCode"/>
          <p:cNvSpPr txBox="1"/>
          <p:nvPr userDrawn="1"/>
        </p:nvSpPr>
        <p:spPr>
          <a:xfrm>
            <a:off x="4751388" y="6477000"/>
            <a:ext cx="367242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1" name="Copyright"/>
          <p:cNvSpPr txBox="1"/>
          <p:nvPr userDrawn="1"/>
        </p:nvSpPr>
        <p:spPr>
          <a:xfrm>
            <a:off x="376236" y="6476999"/>
            <a:ext cx="4016376"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Copyright © 2016 Deloitte Development LLC. All rights reserved.</a:t>
            </a:r>
          </a:p>
        </p:txBody>
      </p:sp>
      <p:sp>
        <p:nvSpPr>
          <p:cNvPr id="12" name="TextBox 11"/>
          <p:cNvSpPr txBox="1"/>
          <p:nvPr userDrawn="1"/>
        </p:nvSpPr>
        <p:spPr>
          <a:xfrm>
            <a:off x="8536782" y="6477000"/>
            <a:ext cx="230981"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90377670"/>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5E0A-63EB-DB40-8F75-BBE87237EE4B}"/>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175D9F-FCE4-A743-A7E1-9818C245057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AD74884E-FBC4-8148-8C68-3EAEF40E2565}"/>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6E3651-C83D-414C-B41A-CDF0BC80DA5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D32854B0-0175-014F-8262-66597B129558}"/>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F36098-FA5F-354D-90DF-55EE6E003CBE}"/>
              </a:ext>
            </a:extLst>
          </p:cNvPr>
          <p:cNvSpPr>
            <a:spLocks noGrp="1"/>
          </p:cNvSpPr>
          <p:nvPr>
            <p:ph type="dt" sz="half" idx="10"/>
          </p:nvPr>
        </p:nvSpPr>
        <p:spPr/>
        <p:txBody>
          <a:bodyPr/>
          <a:lstStyle/>
          <a:p>
            <a:fld id="{A7ED3217-8EF9-4D17-9D17-FBFAF278C83A}" type="datetimeFigureOut">
              <a:rPr lang="en-US" smtClean="0"/>
              <a:t>10/12/18</a:t>
            </a:fld>
            <a:endParaRPr lang="en-US"/>
          </a:p>
        </p:txBody>
      </p:sp>
      <p:sp>
        <p:nvSpPr>
          <p:cNvPr id="8" name="Footer Placeholder 7">
            <a:extLst>
              <a:ext uri="{FF2B5EF4-FFF2-40B4-BE49-F238E27FC236}">
                <a16:creationId xmlns:a16="http://schemas.microsoft.com/office/drawing/2014/main" id="{356BF4F0-FF4D-6042-A6DE-BD992F9762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42C10D-FC78-9649-ABD7-079FCCFB2325}"/>
              </a:ext>
            </a:extLst>
          </p:cNvPr>
          <p:cNvSpPr>
            <a:spLocks noGrp="1"/>
          </p:cNvSpPr>
          <p:nvPr>
            <p:ph type="sldNum" sz="quarter" idx="12"/>
          </p:nvPr>
        </p:nvSpPr>
        <p:spPr/>
        <p:txBody>
          <a:bodyPr/>
          <a:lstStyle/>
          <a:p>
            <a:fld id="{8A66FBCF-8101-49AF-A679-9B24C7A26814}" type="slidenum">
              <a:rPr lang="en-US" smtClean="0"/>
              <a:t>‹#›</a:t>
            </a:fld>
            <a:endParaRPr lang="en-US"/>
          </a:p>
        </p:txBody>
      </p:sp>
    </p:spTree>
    <p:extLst>
      <p:ext uri="{BB962C8B-B14F-4D97-AF65-F5344CB8AC3E}">
        <p14:creationId xmlns:p14="http://schemas.microsoft.com/office/powerpoint/2010/main" val="13631045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76238" y="1705669"/>
            <a:ext cx="790575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376238" y="3429000"/>
            <a:ext cx="790575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10" name="CaseCode"/>
          <p:cNvSpPr txBox="1"/>
          <p:nvPr userDrawn="1"/>
        </p:nvSpPr>
        <p:spPr>
          <a:xfrm>
            <a:off x="4751388" y="6477000"/>
            <a:ext cx="367242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1" name="Copyright"/>
          <p:cNvSpPr txBox="1"/>
          <p:nvPr userDrawn="1"/>
        </p:nvSpPr>
        <p:spPr>
          <a:xfrm>
            <a:off x="376236" y="6476999"/>
            <a:ext cx="4016376"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Copyright © 2016 Deloitte Development LLC. All rights reserved.</a:t>
            </a:r>
          </a:p>
        </p:txBody>
      </p:sp>
      <p:sp>
        <p:nvSpPr>
          <p:cNvPr id="12" name="TextBox 11"/>
          <p:cNvSpPr txBox="1"/>
          <p:nvPr userDrawn="1"/>
        </p:nvSpPr>
        <p:spPr>
          <a:xfrm>
            <a:off x="8536782" y="6477000"/>
            <a:ext cx="230981"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36147482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76238" y="1705669"/>
            <a:ext cx="790575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376238" y="3429000"/>
            <a:ext cx="790575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10" name="CaseCode"/>
          <p:cNvSpPr txBox="1"/>
          <p:nvPr userDrawn="1"/>
        </p:nvSpPr>
        <p:spPr>
          <a:xfrm>
            <a:off x="4751388" y="6477000"/>
            <a:ext cx="367242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1" name="Copyright"/>
          <p:cNvSpPr txBox="1"/>
          <p:nvPr userDrawn="1"/>
        </p:nvSpPr>
        <p:spPr>
          <a:xfrm>
            <a:off x="376236" y="6476999"/>
            <a:ext cx="4016376"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Copyright © 2016 Deloitte Development LLC. All rights reserved.</a:t>
            </a:r>
          </a:p>
        </p:txBody>
      </p:sp>
      <p:sp>
        <p:nvSpPr>
          <p:cNvPr id="12" name="TextBox 11"/>
          <p:cNvSpPr txBox="1"/>
          <p:nvPr userDrawn="1"/>
        </p:nvSpPr>
        <p:spPr>
          <a:xfrm>
            <a:off x="8536782" y="6477000"/>
            <a:ext cx="230981"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794644599"/>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76238" y="1705669"/>
            <a:ext cx="7905750"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376238" y="3429000"/>
            <a:ext cx="7905750" cy="1566532"/>
          </a:xfrm>
        </p:spPr>
        <p:txBody>
          <a:bodyPr lIns="0" tIns="0" rIns="0" bIns="0">
            <a:noAutofit/>
          </a:bodyPr>
          <a:lstStyle>
            <a:lvl1pPr marL="0" indent="0">
              <a:lnSpc>
                <a:spcPct val="95000"/>
              </a:lnSpc>
              <a:spcAft>
                <a:spcPts val="0"/>
              </a:spcAft>
              <a:buNone/>
              <a:defRPr sz="385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310804912"/>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76238" y="1628774"/>
            <a:ext cx="6864277" cy="4752975"/>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10" name="CaseCode"/>
          <p:cNvSpPr txBox="1"/>
          <p:nvPr userDrawn="1"/>
        </p:nvSpPr>
        <p:spPr>
          <a:xfrm>
            <a:off x="4751388" y="6477000"/>
            <a:ext cx="367242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1" name="Copyright"/>
          <p:cNvSpPr txBox="1"/>
          <p:nvPr userDrawn="1"/>
        </p:nvSpPr>
        <p:spPr>
          <a:xfrm>
            <a:off x="376236" y="6476999"/>
            <a:ext cx="4016376"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Copyright © 2016 Deloitte Development LLC. All rights reserved.</a:t>
            </a:r>
          </a:p>
        </p:txBody>
      </p:sp>
      <p:sp>
        <p:nvSpPr>
          <p:cNvPr id="12" name="TextBox 11"/>
          <p:cNvSpPr txBox="1"/>
          <p:nvPr userDrawn="1"/>
        </p:nvSpPr>
        <p:spPr>
          <a:xfrm>
            <a:off x="8536782" y="6477000"/>
            <a:ext cx="230981"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09408114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Pr>
        <a:solidFill>
          <a:schemeClr val="accent4"/>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76238" y="1627200"/>
            <a:ext cx="6958012" cy="4759584"/>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10" name="CaseCode"/>
          <p:cNvSpPr txBox="1"/>
          <p:nvPr userDrawn="1"/>
        </p:nvSpPr>
        <p:spPr>
          <a:xfrm>
            <a:off x="4751388" y="6477000"/>
            <a:ext cx="367242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1" name="Copyright"/>
          <p:cNvSpPr txBox="1"/>
          <p:nvPr userDrawn="1"/>
        </p:nvSpPr>
        <p:spPr>
          <a:xfrm>
            <a:off x="376236" y="6476999"/>
            <a:ext cx="4016376"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Copyright © 2016 Deloitte Development LLC. All rights reserved.</a:t>
            </a:r>
          </a:p>
        </p:txBody>
      </p:sp>
      <p:sp>
        <p:nvSpPr>
          <p:cNvPr id="12" name="TextBox 11"/>
          <p:cNvSpPr txBox="1"/>
          <p:nvPr userDrawn="1"/>
        </p:nvSpPr>
        <p:spPr>
          <a:xfrm>
            <a:off x="8536782" y="6477000"/>
            <a:ext cx="230981"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363515221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76238" y="1628774"/>
            <a:ext cx="6958012" cy="4752975"/>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10" name="CaseCode"/>
          <p:cNvSpPr txBox="1"/>
          <p:nvPr userDrawn="1"/>
        </p:nvSpPr>
        <p:spPr>
          <a:xfrm>
            <a:off x="4751388" y="6477000"/>
            <a:ext cx="367242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1" name="Copyright"/>
          <p:cNvSpPr txBox="1"/>
          <p:nvPr userDrawn="1"/>
        </p:nvSpPr>
        <p:spPr>
          <a:xfrm>
            <a:off x="376236" y="6476999"/>
            <a:ext cx="4016376"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Copyright © 2016 Deloitte Development LLC. All rights reserved.</a:t>
            </a:r>
          </a:p>
        </p:txBody>
      </p:sp>
      <p:sp>
        <p:nvSpPr>
          <p:cNvPr id="12" name="TextBox 11"/>
          <p:cNvSpPr txBox="1"/>
          <p:nvPr userDrawn="1"/>
        </p:nvSpPr>
        <p:spPr>
          <a:xfrm>
            <a:off x="8536782" y="6477000"/>
            <a:ext cx="230981"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4970979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76238" y="1628774"/>
            <a:ext cx="6958012" cy="4752975"/>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10" name="CaseCode"/>
          <p:cNvSpPr txBox="1"/>
          <p:nvPr userDrawn="1"/>
        </p:nvSpPr>
        <p:spPr>
          <a:xfrm>
            <a:off x="4751388" y="6477000"/>
            <a:ext cx="367242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Deloitte Process Robotics</a:t>
            </a:r>
          </a:p>
        </p:txBody>
      </p:sp>
      <p:sp>
        <p:nvSpPr>
          <p:cNvPr id="11" name="Copyright"/>
          <p:cNvSpPr txBox="1"/>
          <p:nvPr userDrawn="1"/>
        </p:nvSpPr>
        <p:spPr>
          <a:xfrm>
            <a:off x="376236" y="6476999"/>
            <a:ext cx="4016376"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Copyright © 2017 Deloitte Development LLC. All rights reserved.</a:t>
            </a:r>
          </a:p>
        </p:txBody>
      </p:sp>
      <p:sp>
        <p:nvSpPr>
          <p:cNvPr id="12" name="TextBox 11"/>
          <p:cNvSpPr txBox="1"/>
          <p:nvPr userDrawn="1"/>
        </p:nvSpPr>
        <p:spPr>
          <a:xfrm>
            <a:off x="8536782" y="6477000"/>
            <a:ext cx="230981"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14192754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76238" y="1628774"/>
            <a:ext cx="6958012" cy="4752975"/>
          </a:xfrm>
          <a:prstGeom prst="rect">
            <a:avLst/>
          </a:prstGeom>
        </p:spPr>
        <p:txBody>
          <a:bodyPr>
            <a:noAutofit/>
          </a:bodyPr>
          <a:lstStyle>
            <a:lvl1pPr>
              <a:spcBef>
                <a:spcPts val="3600"/>
              </a:spcBef>
              <a:defRPr sz="28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1779586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376238" y="1665288"/>
            <a:ext cx="6958012" cy="4716463"/>
          </a:xfrm>
          <a:prstGeom prst="rect">
            <a:avLst/>
          </a:prstGeom>
        </p:spPr>
        <p:txBody>
          <a:bodyPr/>
          <a:lstStyle>
            <a:lvl1pPr marL="0" indent="0" algn="l">
              <a:buFontTx/>
              <a:buNone/>
              <a:tabLst>
                <a:tab pos="6729413" algn="r"/>
              </a:tabLst>
              <a:defRPr/>
            </a:lvl1pPr>
            <a:lvl2pPr marL="127000" indent="-127000">
              <a:tabLst>
                <a:tab pos="6729413" algn="r"/>
              </a:tabLst>
              <a:defRPr/>
            </a:lvl2pPr>
            <a:lvl3pPr marL="279400" indent="-127000">
              <a:tabLst>
                <a:tab pos="6729413" algn="r"/>
              </a:tabLst>
              <a:defRPr/>
            </a:lvl3pPr>
            <a:lvl4pPr marL="431800" indent="-127000">
              <a:tabLst>
                <a:tab pos="6729413" algn="r"/>
              </a:tabLst>
              <a:defRPr/>
            </a:lvl4pPr>
            <a:lvl5pPr marL="584200" indent="-127000">
              <a:tabLst>
                <a:tab pos="5029200" algn="r"/>
              </a:tabLst>
              <a:defRPr baseline="0"/>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p:cNvSpPr>
            <a:spLocks noGrp="1"/>
          </p:cNvSpPr>
          <p:nvPr>
            <p:ph type="title" hasCustomPrompt="1"/>
          </p:nvPr>
        </p:nvSpPr>
        <p:spPr>
          <a:xfrm>
            <a:off x="376239" y="317499"/>
            <a:ext cx="8385174" cy="698501"/>
          </a:xfrm>
          <a:prstGeom prst="rect">
            <a:avLst/>
          </a:prstGeom>
        </p:spPr>
        <p:txBody>
          <a:bodyPr vert="horz" lIns="0" tIns="0" rIns="0" bIns="0" rtlCol="0" anchor="t" anchorCtr="0">
            <a:noAutofit/>
          </a:bodyPr>
          <a:lstStyle>
            <a:lvl1pPr>
              <a:defRPr/>
            </a:lvl1pPr>
          </a:lstStyle>
          <a:p>
            <a:r>
              <a:rPr lang="en-US" dirty="0"/>
              <a:t>Click to add title</a:t>
            </a:r>
          </a:p>
        </p:txBody>
      </p:sp>
    </p:spTree>
    <p:extLst>
      <p:ext uri="{BB962C8B-B14F-4D97-AF65-F5344CB8AC3E}">
        <p14:creationId xmlns:p14="http://schemas.microsoft.com/office/powerpoint/2010/main" val="2264172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376238" y="317501"/>
            <a:ext cx="8391525" cy="6985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5" name="Picture Placeholder 9"/>
          <p:cNvSpPr>
            <a:spLocks noGrp="1"/>
          </p:cNvSpPr>
          <p:nvPr>
            <p:ph type="pic" sz="quarter" idx="15"/>
          </p:nvPr>
        </p:nvSpPr>
        <p:spPr>
          <a:xfrm>
            <a:off x="4087763" y="1701801"/>
            <a:ext cx="4680000" cy="4679950"/>
          </a:xfrm>
        </p:spPr>
        <p:txBody>
          <a:bodyPr/>
          <a:lstStyle/>
          <a:p>
            <a:r>
              <a:rPr lang="en-US" noProof="0" dirty="0"/>
              <a:t>Click icon to add picture</a:t>
            </a:r>
          </a:p>
        </p:txBody>
      </p:sp>
      <p:sp>
        <p:nvSpPr>
          <p:cNvPr id="6" name="Content Placeholder 3"/>
          <p:cNvSpPr>
            <a:spLocks noGrp="1"/>
          </p:cNvSpPr>
          <p:nvPr>
            <p:ph sz="quarter" idx="10"/>
          </p:nvPr>
        </p:nvSpPr>
        <p:spPr>
          <a:xfrm>
            <a:off x="376238" y="1665288"/>
            <a:ext cx="3342322"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0758865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A985-B426-1E4D-A9BB-A9EFB73A59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0E7EAE-9827-6145-AB56-D3AC062E8A95}"/>
              </a:ext>
            </a:extLst>
          </p:cNvPr>
          <p:cNvSpPr>
            <a:spLocks noGrp="1"/>
          </p:cNvSpPr>
          <p:nvPr>
            <p:ph type="dt" sz="half" idx="10"/>
          </p:nvPr>
        </p:nvSpPr>
        <p:spPr/>
        <p:txBody>
          <a:bodyPr/>
          <a:lstStyle/>
          <a:p>
            <a:fld id="{A7ED3217-8EF9-4D17-9D17-FBFAF278C83A}" type="datetimeFigureOut">
              <a:rPr lang="en-US" smtClean="0"/>
              <a:t>10/12/18</a:t>
            </a:fld>
            <a:endParaRPr lang="en-US"/>
          </a:p>
        </p:txBody>
      </p:sp>
      <p:sp>
        <p:nvSpPr>
          <p:cNvPr id="4" name="Footer Placeholder 3">
            <a:extLst>
              <a:ext uri="{FF2B5EF4-FFF2-40B4-BE49-F238E27FC236}">
                <a16:creationId xmlns:a16="http://schemas.microsoft.com/office/drawing/2014/main" id="{478CE00E-553F-6B45-B3B4-D86152FFED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43E45-75B6-FE4D-8362-E44D29E5D4C0}"/>
              </a:ext>
            </a:extLst>
          </p:cNvPr>
          <p:cNvSpPr>
            <a:spLocks noGrp="1"/>
          </p:cNvSpPr>
          <p:nvPr>
            <p:ph type="sldNum" sz="quarter" idx="12"/>
          </p:nvPr>
        </p:nvSpPr>
        <p:spPr/>
        <p:txBody>
          <a:bodyPr/>
          <a:lstStyle/>
          <a:p>
            <a:fld id="{8A66FBCF-8101-49AF-A679-9B24C7A26814}" type="slidenum">
              <a:rPr lang="en-US" smtClean="0"/>
              <a:t>‹#›</a:t>
            </a:fld>
            <a:endParaRPr lang="en-US"/>
          </a:p>
        </p:txBody>
      </p:sp>
    </p:spTree>
    <p:extLst>
      <p:ext uri="{BB962C8B-B14F-4D97-AF65-F5344CB8AC3E}">
        <p14:creationId xmlns:p14="http://schemas.microsoft.com/office/powerpoint/2010/main" val="26920650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376238" y="317501"/>
            <a:ext cx="8391525" cy="698500"/>
          </a:xfrm>
        </p:spPr>
        <p:txBody>
          <a:bodyPr/>
          <a:lstStyle/>
          <a:p>
            <a:r>
              <a:rPr lang="en-US" noProof="0"/>
              <a:t>Click to edit Master title style</a:t>
            </a:r>
            <a:endParaRPr lang="en-US" noProof="0" dirty="0"/>
          </a:p>
        </p:txBody>
      </p:sp>
      <p:sp>
        <p:nvSpPr>
          <p:cNvPr id="14" name="Text Placeholder 18"/>
          <p:cNvSpPr>
            <a:spLocks noGrp="1"/>
          </p:cNvSpPr>
          <p:nvPr>
            <p:ph idx="1"/>
          </p:nvPr>
        </p:nvSpPr>
        <p:spPr>
          <a:xfrm>
            <a:off x="376238" y="1665288"/>
            <a:ext cx="8374062" cy="471646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6397124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376238" y="651600"/>
            <a:ext cx="8371762"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4" name="Title Placeholder 1"/>
          <p:cNvSpPr>
            <a:spLocks noGrp="1"/>
          </p:cNvSpPr>
          <p:nvPr>
            <p:ph type="title"/>
          </p:nvPr>
        </p:nvSpPr>
        <p:spPr>
          <a:xfrm>
            <a:off x="376238" y="317499"/>
            <a:ext cx="8371762" cy="334101"/>
          </a:xfrm>
          <a:prstGeom prst="rect">
            <a:avLst/>
          </a:prstGeom>
        </p:spPr>
        <p:txBody>
          <a:bodyPr vert="horz" lIns="0" tIns="0" rIns="0" bIns="0" rtlCol="0" anchor="t" anchorCtr="0">
            <a:noAutofit/>
          </a:bodyPr>
          <a:lstStyle>
            <a:lvl1pPr>
              <a:defRPr/>
            </a:lvl1pPr>
          </a:lstStyle>
          <a:p>
            <a:r>
              <a:rPr lang="en-US" noProof="0"/>
              <a:t>Click to edit Master title style</a:t>
            </a:r>
            <a:endParaRPr lang="en-US" noProof="0" dirty="0"/>
          </a:p>
        </p:txBody>
      </p:sp>
      <p:sp>
        <p:nvSpPr>
          <p:cNvPr id="8" name="Text Placeholder 18"/>
          <p:cNvSpPr>
            <a:spLocks noGrp="1"/>
          </p:cNvSpPr>
          <p:nvPr>
            <p:ph idx="1"/>
          </p:nvPr>
        </p:nvSpPr>
        <p:spPr>
          <a:xfrm>
            <a:off x="376238" y="1665288"/>
            <a:ext cx="8374062" cy="471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56942910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376238" y="651600"/>
            <a:ext cx="8371762"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4" name="Title Placeholder 1"/>
          <p:cNvSpPr>
            <a:spLocks noGrp="1"/>
          </p:cNvSpPr>
          <p:nvPr>
            <p:ph type="title"/>
          </p:nvPr>
        </p:nvSpPr>
        <p:spPr>
          <a:xfrm>
            <a:off x="376238" y="317499"/>
            <a:ext cx="8371762" cy="334101"/>
          </a:xfrm>
          <a:prstGeom prst="rect">
            <a:avLst/>
          </a:prstGeom>
        </p:spPr>
        <p:txBody>
          <a:bodyPr vert="horz" lIns="0" tIns="0" rIns="0" bIns="0" rtlCol="0" anchor="t" anchorCtr="0">
            <a:noAutofit/>
          </a:bodyPr>
          <a:lstStyle>
            <a:lvl1pPr>
              <a:defRPr/>
            </a:lvl1pPr>
          </a:lstStyle>
          <a:p>
            <a:r>
              <a:rPr lang="en-US" noProof="0"/>
              <a:t>Click to edit Master title style</a:t>
            </a:r>
            <a:endParaRPr lang="en-US" noProof="0" dirty="0"/>
          </a:p>
        </p:txBody>
      </p:sp>
      <p:sp>
        <p:nvSpPr>
          <p:cNvPr id="8" name="Text Placeholder 18"/>
          <p:cNvSpPr>
            <a:spLocks noGrp="1"/>
          </p:cNvSpPr>
          <p:nvPr>
            <p:ph idx="1"/>
          </p:nvPr>
        </p:nvSpPr>
        <p:spPr>
          <a:xfrm>
            <a:off x="376238" y="1700213"/>
            <a:ext cx="8374062" cy="4678986"/>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24538791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6" name="Title Placeholder 1"/>
          <p:cNvSpPr>
            <a:spLocks noGrp="1"/>
          </p:cNvSpPr>
          <p:nvPr>
            <p:ph type="title" hasCustomPrompt="1"/>
          </p:nvPr>
        </p:nvSpPr>
        <p:spPr>
          <a:xfrm>
            <a:off x="376237" y="317499"/>
            <a:ext cx="8391525"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7" name="Chart Placeholder 3"/>
          <p:cNvSpPr>
            <a:spLocks noGrp="1"/>
          </p:cNvSpPr>
          <p:nvPr>
            <p:ph type="chart" sz="quarter" idx="15"/>
          </p:nvPr>
        </p:nvSpPr>
        <p:spPr>
          <a:xfrm>
            <a:off x="376239" y="2051999"/>
            <a:ext cx="8391524" cy="4069013"/>
          </a:xfrm>
          <a:prstGeom prst="rect">
            <a:avLst/>
          </a:prstGeom>
        </p:spPr>
        <p:txBody>
          <a:bodyPr/>
          <a:lstStyle/>
          <a:p>
            <a:r>
              <a:rPr lang="en-US" noProof="0" dirty="0"/>
              <a:t>Click icon to add chart</a:t>
            </a:r>
          </a:p>
        </p:txBody>
      </p:sp>
      <p:sp>
        <p:nvSpPr>
          <p:cNvPr id="18" name="Text Placeholder 8"/>
          <p:cNvSpPr>
            <a:spLocks noGrp="1"/>
          </p:cNvSpPr>
          <p:nvPr>
            <p:ph type="body" sz="quarter" idx="18"/>
          </p:nvPr>
        </p:nvSpPr>
        <p:spPr>
          <a:xfrm>
            <a:off x="376239" y="1665289"/>
            <a:ext cx="8391524" cy="392112"/>
          </a:xfrm>
        </p:spPr>
        <p:txBody>
          <a:bodyPr/>
          <a:lstStyle/>
          <a:p>
            <a:pPr lvl="0"/>
            <a:r>
              <a:rPr lang="en-US" noProof="0"/>
              <a:t>Click to edit Master text styles</a:t>
            </a:r>
          </a:p>
        </p:txBody>
      </p:sp>
    </p:spTree>
    <p:extLst>
      <p:ext uri="{BB962C8B-B14F-4D97-AF65-F5344CB8AC3E}">
        <p14:creationId xmlns:p14="http://schemas.microsoft.com/office/powerpoint/2010/main" val="271644353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6" name="Title Placeholder 1"/>
          <p:cNvSpPr>
            <a:spLocks noGrp="1"/>
          </p:cNvSpPr>
          <p:nvPr>
            <p:ph type="title" hasCustomPrompt="1"/>
          </p:nvPr>
        </p:nvSpPr>
        <p:spPr>
          <a:xfrm>
            <a:off x="376237" y="317499"/>
            <a:ext cx="8391525"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7" name="Chart Placeholder 3"/>
          <p:cNvSpPr>
            <a:spLocks noGrp="1"/>
          </p:cNvSpPr>
          <p:nvPr>
            <p:ph type="chart" sz="quarter" idx="15"/>
          </p:nvPr>
        </p:nvSpPr>
        <p:spPr>
          <a:xfrm>
            <a:off x="378000" y="2051999"/>
            <a:ext cx="2662162" cy="4069014"/>
          </a:xfrm>
          <a:prstGeom prst="rect">
            <a:avLst/>
          </a:prstGeom>
        </p:spPr>
        <p:txBody>
          <a:bodyPr/>
          <a:lstStyle/>
          <a:p>
            <a:r>
              <a:rPr lang="en-US" noProof="0" dirty="0"/>
              <a:t>Click icon to add chart</a:t>
            </a:r>
          </a:p>
        </p:txBody>
      </p:sp>
      <p:sp>
        <p:nvSpPr>
          <p:cNvPr id="18" name="Text Placeholder 8"/>
          <p:cNvSpPr>
            <a:spLocks noGrp="1"/>
          </p:cNvSpPr>
          <p:nvPr>
            <p:ph type="body" sz="quarter" idx="18"/>
          </p:nvPr>
        </p:nvSpPr>
        <p:spPr>
          <a:xfrm>
            <a:off x="376237" y="1665289"/>
            <a:ext cx="2671763"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3227388" y="2051999"/>
            <a:ext cx="2671212" cy="4069014"/>
          </a:xfrm>
          <a:prstGeom prst="rect">
            <a:avLst/>
          </a:prstGeom>
        </p:spPr>
        <p:txBody>
          <a:bodyPr/>
          <a:lstStyle/>
          <a:p>
            <a:r>
              <a:rPr lang="en-US" noProof="0" dirty="0"/>
              <a:t>Click icon to add chart</a:t>
            </a:r>
          </a:p>
        </p:txBody>
      </p:sp>
      <p:sp>
        <p:nvSpPr>
          <p:cNvPr id="8" name="Text Placeholder 8"/>
          <p:cNvSpPr>
            <a:spLocks noGrp="1"/>
          </p:cNvSpPr>
          <p:nvPr>
            <p:ph type="body" sz="quarter" idx="20"/>
          </p:nvPr>
        </p:nvSpPr>
        <p:spPr>
          <a:xfrm>
            <a:off x="3227388" y="1665289"/>
            <a:ext cx="2671211"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6094797" y="2051999"/>
            <a:ext cx="2672965" cy="4069014"/>
          </a:xfrm>
          <a:prstGeom prst="rect">
            <a:avLst/>
          </a:prstGeom>
        </p:spPr>
        <p:txBody>
          <a:bodyPr/>
          <a:lstStyle/>
          <a:p>
            <a:r>
              <a:rPr lang="en-US" noProof="0" dirty="0"/>
              <a:t>Click icon to add chart</a:t>
            </a:r>
          </a:p>
        </p:txBody>
      </p:sp>
      <p:sp>
        <p:nvSpPr>
          <p:cNvPr id="10" name="Text Placeholder 8"/>
          <p:cNvSpPr>
            <a:spLocks noGrp="1"/>
          </p:cNvSpPr>
          <p:nvPr>
            <p:ph type="body" sz="quarter" idx="22"/>
          </p:nvPr>
        </p:nvSpPr>
        <p:spPr>
          <a:xfrm>
            <a:off x="6094797" y="1659145"/>
            <a:ext cx="2672966" cy="398256"/>
          </a:xfrm>
        </p:spPr>
        <p:txBody>
          <a:bodyPr/>
          <a:lstStyle/>
          <a:p>
            <a:pPr lvl="0"/>
            <a:r>
              <a:rPr lang="en-US" noProof="0"/>
              <a:t>Click to edit Master text styles</a:t>
            </a:r>
          </a:p>
        </p:txBody>
      </p:sp>
    </p:spTree>
    <p:extLst>
      <p:ext uri="{BB962C8B-B14F-4D97-AF65-F5344CB8AC3E}">
        <p14:creationId xmlns:p14="http://schemas.microsoft.com/office/powerpoint/2010/main" val="404621532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376238" y="317499"/>
            <a:ext cx="8402002"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9" name="Text Placeholder 8"/>
          <p:cNvSpPr>
            <a:spLocks noGrp="1"/>
          </p:cNvSpPr>
          <p:nvPr>
            <p:ph type="body" sz="quarter" idx="13" hasCustomPrompt="1"/>
          </p:nvPr>
        </p:nvSpPr>
        <p:spPr>
          <a:xfrm>
            <a:off x="376238" y="651600"/>
            <a:ext cx="8402002"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3" name="Content Placeholder 3"/>
          <p:cNvSpPr>
            <a:spLocks noGrp="1"/>
          </p:cNvSpPr>
          <p:nvPr>
            <p:ph sz="quarter" idx="10"/>
          </p:nvPr>
        </p:nvSpPr>
        <p:spPr>
          <a:xfrm>
            <a:off x="376238" y="1665288"/>
            <a:ext cx="3979184"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Content Placeholder 3"/>
          <p:cNvSpPr>
            <a:spLocks noGrp="1"/>
          </p:cNvSpPr>
          <p:nvPr>
            <p:ph sz="quarter" idx="20"/>
          </p:nvPr>
        </p:nvSpPr>
        <p:spPr>
          <a:xfrm>
            <a:off x="4786154" y="1665288"/>
            <a:ext cx="3992086"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9933328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8" name="Title Placeholder 1"/>
          <p:cNvSpPr>
            <a:spLocks noGrp="1"/>
          </p:cNvSpPr>
          <p:nvPr>
            <p:ph type="title" hasCustomPrompt="1"/>
          </p:nvPr>
        </p:nvSpPr>
        <p:spPr>
          <a:xfrm>
            <a:off x="376237" y="317500"/>
            <a:ext cx="8391525" cy="3341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1" name="Content Placeholder 3"/>
          <p:cNvSpPr>
            <a:spLocks noGrp="1"/>
          </p:cNvSpPr>
          <p:nvPr>
            <p:ph sz="quarter" idx="10"/>
          </p:nvPr>
        </p:nvSpPr>
        <p:spPr>
          <a:xfrm>
            <a:off x="376237" y="1665288"/>
            <a:ext cx="3979185" cy="4716461"/>
          </a:xfrm>
          <a:prstGeom prst="rect">
            <a:avLst/>
          </a:prstGeom>
        </p:spPr>
        <p:txBody>
          <a:bodyPr>
            <a:no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ontent Placeholder 3"/>
          <p:cNvSpPr>
            <a:spLocks noGrp="1"/>
          </p:cNvSpPr>
          <p:nvPr>
            <p:ph sz="quarter" idx="20"/>
          </p:nvPr>
        </p:nvSpPr>
        <p:spPr>
          <a:xfrm>
            <a:off x="4787999" y="1665288"/>
            <a:ext cx="3979763" cy="4716461"/>
          </a:xfrm>
          <a:prstGeom prst="rect">
            <a:avLst/>
          </a:prstGeom>
        </p:spPr>
        <p:txBody>
          <a:bodyPr>
            <a:no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78882703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4" name="think-cell Slide" r:id="rId4" imgW="592" imgH="591" progId="TCLayout.ActiveDocument.1">
                  <p:embed/>
                </p:oleObj>
              </mc:Choice>
              <mc:Fallback>
                <p:oleObj name="think-cell Slide" r:id="rId4" imgW="592" imgH="591"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Content Placeholder 3"/>
          <p:cNvSpPr>
            <a:spLocks noGrp="1"/>
          </p:cNvSpPr>
          <p:nvPr>
            <p:ph sz="quarter" idx="10"/>
          </p:nvPr>
        </p:nvSpPr>
        <p:spPr>
          <a:xfrm>
            <a:off x="376239" y="1665288"/>
            <a:ext cx="4016374" cy="4455725"/>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Chart Placeholder 2"/>
          <p:cNvSpPr>
            <a:spLocks noGrp="1"/>
          </p:cNvSpPr>
          <p:nvPr>
            <p:ph type="chart" sz="quarter" idx="21"/>
          </p:nvPr>
        </p:nvSpPr>
        <p:spPr>
          <a:xfrm>
            <a:off x="4755915" y="2125013"/>
            <a:ext cx="4011847" cy="3996000"/>
          </a:xfrm>
        </p:spPr>
        <p:txBody>
          <a:bodyPr/>
          <a:lstStyle/>
          <a:p>
            <a:r>
              <a:rPr lang="en-US" noProof="0" dirty="0"/>
              <a:t>Click icon to add chart</a:t>
            </a:r>
          </a:p>
        </p:txBody>
      </p:sp>
      <p:sp>
        <p:nvSpPr>
          <p:cNvPr id="6" name="Text Placeholder 5"/>
          <p:cNvSpPr>
            <a:spLocks noGrp="1"/>
          </p:cNvSpPr>
          <p:nvPr>
            <p:ph type="body" sz="quarter" idx="22"/>
          </p:nvPr>
        </p:nvSpPr>
        <p:spPr>
          <a:xfrm>
            <a:off x="4755917" y="1665288"/>
            <a:ext cx="4011846" cy="420687"/>
          </a:xfrm>
        </p:spPr>
        <p:txBody>
          <a:bodyPr/>
          <a:lstStyle/>
          <a:p>
            <a:pPr lvl="0"/>
            <a:r>
              <a:rPr lang="en-US" noProof="0"/>
              <a:t>Click to edit Master text styles</a:t>
            </a:r>
          </a:p>
        </p:txBody>
      </p:sp>
      <p:sp>
        <p:nvSpPr>
          <p:cNvPr id="11"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3" name="Title Placeholder 1"/>
          <p:cNvSpPr>
            <a:spLocks noGrp="1"/>
          </p:cNvSpPr>
          <p:nvPr>
            <p:ph type="title" hasCustomPrompt="1"/>
          </p:nvPr>
        </p:nvSpPr>
        <p:spPr>
          <a:xfrm>
            <a:off x="376237" y="317499"/>
            <a:ext cx="8391525" cy="334101"/>
          </a:xfrm>
          <a:prstGeom prst="rect">
            <a:avLst/>
          </a:prstGeom>
        </p:spPr>
        <p:txBody>
          <a:bodyPr vert="horz" lIns="0" tIns="0" rIns="0" bIns="0" rtlCol="0" anchor="t" anchorCtr="0">
            <a:noAutofit/>
          </a:bodyPr>
          <a:lstStyle>
            <a:lvl1pPr>
              <a:defRPr/>
            </a:lvl1pPr>
          </a:lstStyle>
          <a:p>
            <a:r>
              <a:rPr lang="en-US" noProof="0" dirty="0"/>
              <a:t>Click to add title</a:t>
            </a:r>
          </a:p>
        </p:txBody>
      </p:sp>
    </p:spTree>
    <p:extLst>
      <p:ext uri="{BB962C8B-B14F-4D97-AF65-F5344CB8AC3E}">
        <p14:creationId xmlns:p14="http://schemas.microsoft.com/office/powerpoint/2010/main" val="150070614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4668824" y="2125013"/>
            <a:ext cx="4206240" cy="3996000"/>
          </a:xfrm>
        </p:spPr>
        <p:txBody>
          <a:bodyPr/>
          <a:lstStyle/>
          <a:p>
            <a:r>
              <a:rPr lang="en-US" noProof="0" dirty="0"/>
              <a:t>Click icon to add chart</a:t>
            </a:r>
          </a:p>
        </p:txBody>
      </p:sp>
      <p:sp>
        <p:nvSpPr>
          <p:cNvPr id="6" name="Text Placeholder 5"/>
          <p:cNvSpPr>
            <a:spLocks noGrp="1"/>
          </p:cNvSpPr>
          <p:nvPr>
            <p:ph type="body" sz="quarter" idx="22"/>
          </p:nvPr>
        </p:nvSpPr>
        <p:spPr>
          <a:xfrm>
            <a:off x="4755916" y="1665288"/>
            <a:ext cx="4011847" cy="420687"/>
          </a:xfrm>
        </p:spPr>
        <p:txBody>
          <a:bodyPr/>
          <a:lstStyle/>
          <a:p>
            <a:pPr lvl="0"/>
            <a:r>
              <a:rPr lang="en-US" noProof="0"/>
              <a:t>Click to edit Master text styles</a:t>
            </a:r>
          </a:p>
        </p:txBody>
      </p:sp>
      <p:sp>
        <p:nvSpPr>
          <p:cNvPr id="11"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3" name="Title Placeholder 1"/>
          <p:cNvSpPr>
            <a:spLocks noGrp="1"/>
          </p:cNvSpPr>
          <p:nvPr>
            <p:ph type="title" hasCustomPrompt="1"/>
          </p:nvPr>
        </p:nvSpPr>
        <p:spPr>
          <a:xfrm>
            <a:off x="376237" y="317499"/>
            <a:ext cx="8391525"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9" name="Chart Placeholder 2"/>
          <p:cNvSpPr>
            <a:spLocks noGrp="1"/>
          </p:cNvSpPr>
          <p:nvPr>
            <p:ph type="chart" sz="quarter" idx="24"/>
          </p:nvPr>
        </p:nvSpPr>
        <p:spPr>
          <a:xfrm>
            <a:off x="265735" y="2125013"/>
            <a:ext cx="4206240" cy="3996000"/>
          </a:xfrm>
        </p:spPr>
        <p:txBody>
          <a:bodyPr/>
          <a:lstStyle/>
          <a:p>
            <a:r>
              <a:rPr lang="en-US" noProof="0" dirty="0"/>
              <a:t>Click icon to add chart</a:t>
            </a:r>
          </a:p>
        </p:txBody>
      </p:sp>
      <p:sp>
        <p:nvSpPr>
          <p:cNvPr id="12" name="Text Placeholder 5"/>
          <p:cNvSpPr>
            <a:spLocks noGrp="1"/>
          </p:cNvSpPr>
          <p:nvPr>
            <p:ph type="body" sz="quarter" idx="25"/>
          </p:nvPr>
        </p:nvSpPr>
        <p:spPr>
          <a:xfrm>
            <a:off x="376237" y="1665288"/>
            <a:ext cx="4004298" cy="420687"/>
          </a:xfrm>
        </p:spPr>
        <p:txBody>
          <a:bodyPr/>
          <a:lstStyle/>
          <a:p>
            <a:pPr lvl="0"/>
            <a:r>
              <a:rPr lang="en-US" noProof="0"/>
              <a:t>Click to edit Master text styles</a:t>
            </a:r>
          </a:p>
        </p:txBody>
      </p:sp>
    </p:spTree>
    <p:extLst>
      <p:ext uri="{BB962C8B-B14F-4D97-AF65-F5344CB8AC3E}">
        <p14:creationId xmlns:p14="http://schemas.microsoft.com/office/powerpoint/2010/main" val="293516731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376239" y="317499"/>
            <a:ext cx="8391524"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6" name="Content Placeholder 3"/>
          <p:cNvSpPr>
            <a:spLocks noGrp="1"/>
          </p:cNvSpPr>
          <p:nvPr>
            <p:ph sz="quarter" idx="10"/>
          </p:nvPr>
        </p:nvSpPr>
        <p:spPr>
          <a:xfrm>
            <a:off x="376237" y="1665288"/>
            <a:ext cx="3323893"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ontent Placeholder 3"/>
          <p:cNvSpPr>
            <a:spLocks noGrp="1"/>
          </p:cNvSpPr>
          <p:nvPr>
            <p:ph sz="quarter" idx="16"/>
          </p:nvPr>
        </p:nvSpPr>
        <p:spPr>
          <a:xfrm>
            <a:off x="4087762" y="1700213"/>
            <a:ext cx="4680000" cy="4681537"/>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Tree>
    <p:extLst>
      <p:ext uri="{BB962C8B-B14F-4D97-AF65-F5344CB8AC3E}">
        <p14:creationId xmlns:p14="http://schemas.microsoft.com/office/powerpoint/2010/main" val="5095227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83E2BC-C727-4145-891D-862550993A88}"/>
              </a:ext>
            </a:extLst>
          </p:cNvPr>
          <p:cNvSpPr>
            <a:spLocks noGrp="1"/>
          </p:cNvSpPr>
          <p:nvPr>
            <p:ph type="dt" sz="half" idx="10"/>
          </p:nvPr>
        </p:nvSpPr>
        <p:spPr/>
        <p:txBody>
          <a:bodyPr/>
          <a:lstStyle/>
          <a:p>
            <a:fld id="{A7ED3217-8EF9-4D17-9D17-FBFAF278C83A}" type="datetimeFigureOut">
              <a:rPr lang="en-US" smtClean="0"/>
              <a:t>10/12/18</a:t>
            </a:fld>
            <a:endParaRPr lang="en-US"/>
          </a:p>
        </p:txBody>
      </p:sp>
      <p:sp>
        <p:nvSpPr>
          <p:cNvPr id="3" name="Footer Placeholder 2">
            <a:extLst>
              <a:ext uri="{FF2B5EF4-FFF2-40B4-BE49-F238E27FC236}">
                <a16:creationId xmlns:a16="http://schemas.microsoft.com/office/drawing/2014/main" id="{38DEF0FD-BBDF-0D46-A121-C106834DFC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7636BB-E586-8B4D-BD9F-9D6C6E583635}"/>
              </a:ext>
            </a:extLst>
          </p:cNvPr>
          <p:cNvSpPr>
            <a:spLocks noGrp="1"/>
          </p:cNvSpPr>
          <p:nvPr>
            <p:ph type="sldNum" sz="quarter" idx="12"/>
          </p:nvPr>
        </p:nvSpPr>
        <p:spPr/>
        <p:txBody>
          <a:bodyPr/>
          <a:lstStyle/>
          <a:p>
            <a:fld id="{8A66FBCF-8101-49AF-A679-9B24C7A26814}" type="slidenum">
              <a:rPr lang="en-US" smtClean="0"/>
              <a:t>‹#›</a:t>
            </a:fld>
            <a:endParaRPr lang="en-US"/>
          </a:p>
        </p:txBody>
      </p:sp>
    </p:spTree>
    <p:extLst>
      <p:ext uri="{BB962C8B-B14F-4D97-AF65-F5344CB8AC3E}">
        <p14:creationId xmlns:p14="http://schemas.microsoft.com/office/powerpoint/2010/main" val="37260549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376238" y="317500"/>
            <a:ext cx="8391525" cy="3341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6" name="Content Placeholder 3"/>
          <p:cNvSpPr>
            <a:spLocks noGrp="1"/>
          </p:cNvSpPr>
          <p:nvPr>
            <p:ph sz="quarter" idx="10"/>
          </p:nvPr>
        </p:nvSpPr>
        <p:spPr>
          <a:xfrm>
            <a:off x="5683411" y="1658680"/>
            <a:ext cx="3084351" cy="4723072"/>
          </a:xfrm>
          <a:prstGeom prst="rect">
            <a:avLst/>
          </a:prstGeom>
        </p:spPr>
        <p:txBody>
          <a:bodyPr>
            <a:noAutofit/>
          </a:bodyPr>
          <a:lstStyle>
            <a:lvl1pPr>
              <a:tabLst>
                <a:tab pos="5029200" algn="r"/>
              </a:tabLst>
              <a:defRPr sz="24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376238" y="1665288"/>
            <a:ext cx="4879761"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376239" y="651600"/>
            <a:ext cx="8391524"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Tree>
    <p:extLst>
      <p:ext uri="{BB962C8B-B14F-4D97-AF65-F5344CB8AC3E}">
        <p14:creationId xmlns:p14="http://schemas.microsoft.com/office/powerpoint/2010/main" val="407012034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376238" y="317500"/>
            <a:ext cx="8391525" cy="334100"/>
          </a:xfrm>
        </p:spPr>
        <p:txBody>
          <a:bodyPr/>
          <a:lstStyle/>
          <a:p>
            <a:r>
              <a:rPr lang="en-US" noProof="0"/>
              <a:t>Click to edit Master title style</a:t>
            </a:r>
            <a:endParaRPr lang="en-US" noProof="0" dirty="0"/>
          </a:p>
        </p:txBody>
      </p:sp>
      <p:sp>
        <p:nvSpPr>
          <p:cNvPr id="4" name="Picture Placeholder 6"/>
          <p:cNvSpPr>
            <a:spLocks noGrp="1"/>
          </p:cNvSpPr>
          <p:nvPr>
            <p:ph type="pic" sz="quarter" idx="13"/>
          </p:nvPr>
        </p:nvSpPr>
        <p:spPr>
          <a:xfrm>
            <a:off x="376237" y="1700213"/>
            <a:ext cx="2029968" cy="1260000"/>
          </a:xfrm>
        </p:spPr>
        <p:txBody>
          <a:bodyPr lIns="0" tIns="0" rIns="0" bIns="0">
            <a:noAutofit/>
          </a:bodyPr>
          <a:lstStyle/>
          <a:p>
            <a:r>
              <a:rPr lang="en-US" noProof="0" dirty="0"/>
              <a:t>Click icon to add picture</a:t>
            </a:r>
          </a:p>
        </p:txBody>
      </p:sp>
      <p:sp>
        <p:nvSpPr>
          <p:cNvPr id="5" name="Picture Placeholder 6"/>
          <p:cNvSpPr>
            <a:spLocks noGrp="1"/>
          </p:cNvSpPr>
          <p:nvPr>
            <p:ph type="pic" sz="quarter" idx="14"/>
          </p:nvPr>
        </p:nvSpPr>
        <p:spPr>
          <a:xfrm>
            <a:off x="2495412" y="1700213"/>
            <a:ext cx="2029968" cy="1260000"/>
          </a:xfrm>
        </p:spPr>
        <p:txBody>
          <a:bodyPr lIns="0" tIns="0" rIns="0" bIns="0">
            <a:noAutofit/>
          </a:bodyPr>
          <a:lstStyle/>
          <a:p>
            <a:r>
              <a:rPr lang="en-US" noProof="0" dirty="0"/>
              <a:t>Click icon to add picture</a:t>
            </a:r>
          </a:p>
        </p:txBody>
      </p:sp>
      <p:sp>
        <p:nvSpPr>
          <p:cNvPr id="6" name="Picture Placeholder 6"/>
          <p:cNvSpPr>
            <a:spLocks noGrp="1"/>
          </p:cNvSpPr>
          <p:nvPr>
            <p:ph type="pic" sz="quarter" idx="15"/>
          </p:nvPr>
        </p:nvSpPr>
        <p:spPr>
          <a:xfrm>
            <a:off x="4614587" y="1700213"/>
            <a:ext cx="2029968" cy="1260000"/>
          </a:xfrm>
        </p:spPr>
        <p:txBody>
          <a:bodyPr lIns="0" tIns="0" rIns="0" bIns="0">
            <a:noAutofit/>
          </a:bodyPr>
          <a:lstStyle/>
          <a:p>
            <a:r>
              <a:rPr lang="en-US" noProof="0" dirty="0"/>
              <a:t>Click icon to add picture</a:t>
            </a:r>
          </a:p>
        </p:txBody>
      </p:sp>
      <p:sp>
        <p:nvSpPr>
          <p:cNvPr id="7" name="Picture Placeholder 6"/>
          <p:cNvSpPr>
            <a:spLocks noGrp="1"/>
          </p:cNvSpPr>
          <p:nvPr>
            <p:ph type="pic" sz="quarter" idx="16"/>
          </p:nvPr>
        </p:nvSpPr>
        <p:spPr>
          <a:xfrm>
            <a:off x="6733763" y="1700213"/>
            <a:ext cx="2029968" cy="1260000"/>
          </a:xfrm>
        </p:spPr>
        <p:txBody>
          <a:bodyPr lIns="0" tIns="0" rIns="0" bIns="0">
            <a:noAutofit/>
          </a:bodyPr>
          <a:lstStyle/>
          <a:p>
            <a:r>
              <a:rPr lang="en-US" noProof="0" dirty="0"/>
              <a:t>Click icon to add picture</a:t>
            </a:r>
          </a:p>
        </p:txBody>
      </p:sp>
      <p:sp>
        <p:nvSpPr>
          <p:cNvPr id="9" name="Text Placeholder 8"/>
          <p:cNvSpPr>
            <a:spLocks noGrp="1"/>
          </p:cNvSpPr>
          <p:nvPr>
            <p:ph type="body" sz="quarter" idx="17"/>
          </p:nvPr>
        </p:nvSpPr>
        <p:spPr>
          <a:xfrm>
            <a:off x="376237" y="3108509"/>
            <a:ext cx="2029968" cy="3264408"/>
          </a:xfrm>
        </p:spPr>
        <p:txBody>
          <a:bodyPr/>
          <a:lstStyle>
            <a:lvl1pPr marL="0" indent="0" algn="l" rtl="0" eaLnBrk="1" latinLnBrk="0" hangingPunct="1">
              <a:spcBef>
                <a:spcPts val="0"/>
              </a:spcBef>
              <a:spcAft>
                <a:spcPts val="1000"/>
              </a:spcAft>
              <a:buSzPct val="100000"/>
              <a:buFontTx/>
              <a:buNone/>
              <a:tabLst>
                <a:tab pos="5029200" algn="r"/>
              </a:tabLst>
              <a:defRPr lang="en-US" sz="1200" b="0" kern="1200" noProof="0" dirty="0" smtClean="0">
                <a:solidFill>
                  <a:schemeClr val="tx1"/>
                </a:solidFill>
                <a:latin typeface="+mn-lt"/>
                <a:ea typeface="+mn-ea"/>
                <a:cs typeface="+mn-cs"/>
              </a:defRPr>
            </a:lvl1pPr>
            <a:lvl2pPr marL="127000" indent="-127000" algn="l" rtl="0" eaLnBrk="1" latinLnBrk="0" hangingPunct="1">
              <a:spcBef>
                <a:spcPts val="0"/>
              </a:spcBef>
              <a:spcAft>
                <a:spcPts val="1000"/>
              </a:spcAft>
              <a:buClrTx/>
              <a:buSzPct val="100000"/>
              <a:buFont typeface="Arial" panose="020B0604020202020204" pitchFamily="34" charset="0"/>
              <a:buChar char="•"/>
              <a:tabLst>
                <a:tab pos="5029200" algn="r"/>
              </a:tabLst>
              <a:defRPr lang="en-US" sz="1200" b="0" kern="1200" noProof="0" dirty="0" smtClean="0">
                <a:solidFill>
                  <a:schemeClr val="tx1"/>
                </a:solidFill>
                <a:latin typeface="+mn-lt"/>
                <a:ea typeface="+mn-ea"/>
                <a:cs typeface="+mn-cs"/>
              </a:defRPr>
            </a:lvl2pPr>
            <a:lvl3pPr marL="279400" indent="-127000" algn="l" rtl="0" eaLnBrk="1" latinLnBrk="0" hangingPunct="1">
              <a:spcBef>
                <a:spcPts val="0"/>
              </a:spcBef>
              <a:spcAft>
                <a:spcPts val="1000"/>
              </a:spcAft>
              <a:buClrTx/>
              <a:buSzPct val="100000"/>
              <a:buFont typeface="Arial" panose="020B0604020202020204" pitchFamily="34" charset="0"/>
              <a:buChar char="−"/>
              <a:tabLst>
                <a:tab pos="5029200" algn="r"/>
              </a:tabLst>
              <a:defRPr lang="en-US" sz="1200" b="0" kern="1200" noProof="0" dirty="0" smtClean="0">
                <a:solidFill>
                  <a:schemeClr val="tx1"/>
                </a:solidFill>
                <a:latin typeface="+mn-lt"/>
                <a:ea typeface="+mn-ea"/>
                <a:cs typeface="+mn-cs"/>
              </a:defRPr>
            </a:lvl3pPr>
            <a:lvl4pPr marL="431800" indent="-127000" algn="l" rtl="0" eaLnBrk="1" latinLnBrk="0" hangingPunct="1">
              <a:spcBef>
                <a:spcPts val="0"/>
              </a:spcBef>
              <a:spcAft>
                <a:spcPts val="1000"/>
              </a:spcAft>
              <a:buClrTx/>
              <a:buSzPct val="100000"/>
              <a:buFont typeface="Arial" panose="020B0604020202020204" pitchFamily="34" charset="0"/>
              <a:buChar char="◦"/>
              <a:tabLst>
                <a:tab pos="5029200" algn="r"/>
              </a:tabLst>
              <a:defRPr lang="en-US" sz="1200" b="0" kern="1200" noProof="0" dirty="0" smtClean="0">
                <a:solidFill>
                  <a:schemeClr val="tx1"/>
                </a:solidFill>
                <a:latin typeface="+mn-lt"/>
                <a:ea typeface="+mn-ea"/>
                <a:cs typeface="+mn-cs"/>
              </a:defRPr>
            </a:lvl4pPr>
            <a:lvl5pPr marL="584200" indent="-127000" algn="l" rtl="0" eaLnBrk="1" latinLnBrk="0" hangingPunct="1">
              <a:spcBef>
                <a:spcPts val="0"/>
              </a:spcBef>
              <a:spcAft>
                <a:spcPts val="1000"/>
              </a:spcAft>
              <a:buClrTx/>
              <a:buSzPct val="100000"/>
              <a:buFont typeface="Arial" panose="020B0604020202020204" pitchFamily="34" charset="0"/>
              <a:buChar char="−"/>
              <a:tabLst>
                <a:tab pos="5029200" algn="r"/>
              </a:tabLst>
              <a:defRPr lang="en-US" sz="1200" b="0" kern="1200" noProof="0" dirty="0">
                <a:solidFill>
                  <a:schemeClr val="tx1"/>
                </a:solidFill>
                <a:latin typeface="+mn-lt"/>
                <a:ea typeface="+mn-ea"/>
                <a:cs typeface="+mn-cs"/>
              </a:defRPr>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8"/>
          </p:nvPr>
        </p:nvSpPr>
        <p:spPr>
          <a:xfrm>
            <a:off x="4621995" y="3108509"/>
            <a:ext cx="2029968" cy="3264408"/>
          </a:xfrm>
        </p:spPr>
        <p:txBody>
          <a:bodyPr vert="horz" lIns="0" tIns="0" rIns="0" bIns="0" rtlCol="0">
            <a:noAutofit/>
          </a:bodyPr>
          <a:lstStyle>
            <a:lvl1pPr>
              <a:defRPr lang="en-US" noProof="0" smtClean="0"/>
            </a:lvl1pPr>
            <a:lvl2pPr>
              <a:defRPr lang="en-US" noProof="0" smtClean="0"/>
            </a:lvl2pPr>
            <a:lvl3pPr>
              <a:defRPr lang="en-US" b="0" noProof="0" smtClean="0"/>
            </a:lvl3pPr>
            <a:lvl4pPr>
              <a:defRPr lang="en-US" b="0" noProof="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11" name="Text Placeholder 8"/>
          <p:cNvSpPr>
            <a:spLocks noGrp="1"/>
          </p:cNvSpPr>
          <p:nvPr>
            <p:ph type="body" sz="quarter" idx="19"/>
          </p:nvPr>
        </p:nvSpPr>
        <p:spPr>
          <a:xfrm>
            <a:off x="2499116" y="3108509"/>
            <a:ext cx="2029968" cy="3264408"/>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12" name="Text Placeholder 8"/>
          <p:cNvSpPr>
            <a:spLocks noGrp="1"/>
          </p:cNvSpPr>
          <p:nvPr>
            <p:ph type="body" sz="quarter" idx="20"/>
          </p:nvPr>
        </p:nvSpPr>
        <p:spPr>
          <a:xfrm>
            <a:off x="6744875" y="3108509"/>
            <a:ext cx="2029968" cy="3264408"/>
          </a:xfrm>
        </p:spPr>
        <p:txBody>
          <a:bodyPr vert="horz" lIns="0" tIns="0" rIns="0" bIns="0" rtlCol="0">
            <a:noAutofit/>
          </a:bodyPr>
          <a:lstStyle>
            <a:lvl1pPr>
              <a:defRPr lang="en-US" noProof="0" smtClean="0"/>
            </a:lvl1pPr>
            <a:lvl2pPr>
              <a:defRPr lang="en-US" noProof="0" smtClean="0"/>
            </a:lvl2pPr>
            <a:lvl3pPr>
              <a:defRPr lang="en-US" b="0" noProof="0" smtClean="0"/>
            </a:lvl3pPr>
            <a:lvl4pPr>
              <a:defRPr lang="en-US" b="0" noProof="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13" name="Text Placeholder 8"/>
          <p:cNvSpPr>
            <a:spLocks noGrp="1"/>
          </p:cNvSpPr>
          <p:nvPr>
            <p:ph type="body" sz="quarter" idx="21" hasCustomPrompt="1"/>
          </p:nvPr>
        </p:nvSpPr>
        <p:spPr>
          <a:xfrm>
            <a:off x="376237" y="651600"/>
            <a:ext cx="8391526"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321623354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2" name="Title 1"/>
          <p:cNvSpPr>
            <a:spLocks noGrp="1"/>
          </p:cNvSpPr>
          <p:nvPr>
            <p:ph type="title"/>
          </p:nvPr>
        </p:nvSpPr>
        <p:spPr>
          <a:xfrm>
            <a:off x="376238" y="317500"/>
            <a:ext cx="8391525" cy="334100"/>
          </a:xfrm>
        </p:spPr>
        <p:txBody>
          <a:bodyPr/>
          <a:lstStyle/>
          <a:p>
            <a:r>
              <a:rPr lang="en-US" noProof="0"/>
              <a:t>Click to edit Master title style</a:t>
            </a:r>
            <a:endParaRPr lang="en-US" noProof="0" dirty="0"/>
          </a:p>
        </p:txBody>
      </p:sp>
      <p:sp>
        <p:nvSpPr>
          <p:cNvPr id="4" name="Rectangle 3"/>
          <p:cNvSpPr/>
          <p:nvPr userDrawn="1"/>
        </p:nvSpPr>
        <p:spPr>
          <a:xfrm>
            <a:off x="378000" y="1707173"/>
            <a:ext cx="4122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5" name="Rectangle 4"/>
          <p:cNvSpPr/>
          <p:nvPr userDrawn="1"/>
        </p:nvSpPr>
        <p:spPr>
          <a:xfrm>
            <a:off x="4668064" y="1700213"/>
            <a:ext cx="41063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6" name="Rectangle 5"/>
          <p:cNvSpPr/>
          <p:nvPr userDrawn="1"/>
        </p:nvSpPr>
        <p:spPr>
          <a:xfrm>
            <a:off x="378000" y="4065173"/>
            <a:ext cx="4122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7" name="Rectangle 6"/>
          <p:cNvSpPr/>
          <p:nvPr userDrawn="1"/>
        </p:nvSpPr>
        <p:spPr>
          <a:xfrm>
            <a:off x="4668064" y="4065173"/>
            <a:ext cx="41063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8" name="Picture Placeholder 11"/>
          <p:cNvSpPr>
            <a:spLocks noGrp="1"/>
          </p:cNvSpPr>
          <p:nvPr>
            <p:ph type="pic" sz="quarter" idx="25"/>
          </p:nvPr>
        </p:nvSpPr>
        <p:spPr>
          <a:xfrm>
            <a:off x="378000" y="1880213"/>
            <a:ext cx="1476000" cy="1476000"/>
          </a:xfrm>
        </p:spPr>
        <p:txBody>
          <a:bodyPr/>
          <a:lstStyle>
            <a:lvl1pPr algn="ctr">
              <a:defRPr/>
            </a:lvl1pPr>
          </a:lstStyle>
          <a:p>
            <a:r>
              <a:rPr lang="en-US" noProof="0" dirty="0"/>
              <a:t>Click icon to add picture</a:t>
            </a:r>
          </a:p>
        </p:txBody>
      </p:sp>
      <p:sp>
        <p:nvSpPr>
          <p:cNvPr id="9" name="Picture Placeholder 11"/>
          <p:cNvSpPr>
            <a:spLocks noGrp="1"/>
          </p:cNvSpPr>
          <p:nvPr>
            <p:ph type="pic" sz="quarter" idx="27"/>
          </p:nvPr>
        </p:nvSpPr>
        <p:spPr>
          <a:xfrm>
            <a:off x="4668064" y="1880213"/>
            <a:ext cx="1476000" cy="1476000"/>
          </a:xfrm>
        </p:spPr>
        <p:txBody>
          <a:bodyPr/>
          <a:lstStyle>
            <a:lvl1pPr algn="ctr">
              <a:defRPr/>
            </a:lvl1pPr>
          </a:lstStyle>
          <a:p>
            <a:r>
              <a:rPr lang="en-US" noProof="0" dirty="0"/>
              <a:t>Click icon to add picture</a:t>
            </a:r>
          </a:p>
        </p:txBody>
      </p:sp>
      <p:sp>
        <p:nvSpPr>
          <p:cNvPr id="10" name="Picture Placeholder 11"/>
          <p:cNvSpPr>
            <a:spLocks noGrp="1"/>
          </p:cNvSpPr>
          <p:nvPr>
            <p:ph type="pic" sz="quarter" idx="29"/>
          </p:nvPr>
        </p:nvSpPr>
        <p:spPr>
          <a:xfrm>
            <a:off x="378000" y="4256213"/>
            <a:ext cx="1476000" cy="1476000"/>
          </a:xfrm>
        </p:spPr>
        <p:txBody>
          <a:bodyPr/>
          <a:lstStyle>
            <a:lvl1pPr algn="ctr">
              <a:defRPr/>
            </a:lvl1pPr>
          </a:lstStyle>
          <a:p>
            <a:r>
              <a:rPr lang="en-US" noProof="0" dirty="0"/>
              <a:t>Click icon to add picture</a:t>
            </a:r>
          </a:p>
        </p:txBody>
      </p:sp>
      <p:sp>
        <p:nvSpPr>
          <p:cNvPr id="11" name="Picture Placeholder 11"/>
          <p:cNvSpPr>
            <a:spLocks noGrp="1"/>
          </p:cNvSpPr>
          <p:nvPr>
            <p:ph type="pic" sz="quarter" idx="31"/>
          </p:nvPr>
        </p:nvSpPr>
        <p:spPr>
          <a:xfrm>
            <a:off x="4668064" y="4256213"/>
            <a:ext cx="1476000" cy="1476000"/>
          </a:xfrm>
        </p:spPr>
        <p:txBody>
          <a:bodyPr/>
          <a:lstStyle>
            <a:lvl1pPr algn="ctr">
              <a:defRPr/>
            </a:lvl1pPr>
          </a:lstStyle>
          <a:p>
            <a:r>
              <a:rPr lang="en-US" noProof="0" dirty="0"/>
              <a:t>Click icon to add picture</a:t>
            </a:r>
          </a:p>
        </p:txBody>
      </p:sp>
      <p:sp>
        <p:nvSpPr>
          <p:cNvPr id="13" name="Text Placeholder 12"/>
          <p:cNvSpPr>
            <a:spLocks noGrp="1"/>
          </p:cNvSpPr>
          <p:nvPr>
            <p:ph type="body" sz="quarter" idx="32"/>
          </p:nvPr>
        </p:nvSpPr>
        <p:spPr>
          <a:xfrm>
            <a:off x="2012612" y="1880213"/>
            <a:ext cx="2466000" cy="1944000"/>
          </a:xfrm>
        </p:spPr>
        <p:txBody>
          <a:bodyPr vert="horz" lIns="0" tIns="0" rIns="0" bIns="0" rtlCol="0">
            <a:noAutofit/>
          </a:bodyPr>
          <a:lstStyle>
            <a:lvl1pPr marL="0" indent="0" algn="l">
              <a:spcAft>
                <a:spcPts val="0"/>
              </a:spcAft>
              <a:buFontTx/>
              <a:buNone/>
              <a:defRPr lang="en-US" noProof="0" dirty="0" smtClean="0"/>
            </a:lvl1pPr>
            <a:lvl2pPr marL="127000" indent="-127000" algn="l">
              <a:spcAft>
                <a:spcPts val="0"/>
              </a:spcAft>
              <a:buClrTx/>
              <a:buSzPct val="100000"/>
              <a:buFont typeface="Arial" panose="020B0604020202020204" pitchFamily="34" charset="0"/>
              <a:buChar char="•"/>
              <a:defRPr lang="en-US" noProof="0" dirty="0" smtClean="0"/>
            </a:lvl2pPr>
          </a:lstStyle>
          <a:p>
            <a:pPr lvl="0">
              <a:buFontTx/>
              <a:tabLst>
                <a:tab pos="5029200" algn="r"/>
              </a:tabLst>
            </a:pPr>
            <a:r>
              <a:rPr lang="en-US" noProof="0"/>
              <a:t>Click to edit Master text styles</a:t>
            </a:r>
          </a:p>
          <a:p>
            <a:pPr lvl="1">
              <a:buFontTx/>
              <a:tabLst>
                <a:tab pos="5029200" algn="r"/>
              </a:tabLst>
            </a:pPr>
            <a:r>
              <a:rPr lang="en-US" noProof="0"/>
              <a:t>Second level</a:t>
            </a:r>
          </a:p>
        </p:txBody>
      </p:sp>
      <p:sp>
        <p:nvSpPr>
          <p:cNvPr id="14" name="Text Placeholder 12"/>
          <p:cNvSpPr>
            <a:spLocks noGrp="1"/>
          </p:cNvSpPr>
          <p:nvPr>
            <p:ph type="body" sz="quarter" idx="33"/>
          </p:nvPr>
        </p:nvSpPr>
        <p:spPr>
          <a:xfrm>
            <a:off x="6297420" y="1880213"/>
            <a:ext cx="2468880" cy="1944000"/>
          </a:xfrm>
        </p:spPr>
        <p:txBody>
          <a:bodyPr vert="horz" lIns="0" tIns="0" rIns="0" bIns="0" rtlCol="0">
            <a:noAutofit/>
          </a:bodyPr>
          <a:lstStyle>
            <a:lvl1pPr algn="l" defTabSz="914400" rtl="0" eaLnBrk="1" latinLnBrk="0" hangingPunct="1">
              <a:spcBef>
                <a:spcPts val="0"/>
              </a:spcBef>
              <a:spcAft>
                <a:spcPts val="0"/>
              </a:spcAft>
              <a:buSzPct val="100000"/>
              <a:tabLst>
                <a:tab pos="5029200" algn="r"/>
              </a:tabLst>
              <a:defRPr lang="en-US" sz="1200" b="0" kern="1200" noProof="0" dirty="0" smtClean="0">
                <a:solidFill>
                  <a:schemeClr val="tx1"/>
                </a:solidFill>
                <a:latin typeface="+mn-lt"/>
                <a:ea typeface="+mn-ea"/>
                <a:cs typeface="+mn-cs"/>
              </a:defRPr>
            </a:lvl1pPr>
            <a:lvl2pPr algn="l" defTabSz="914400" rtl="0" eaLnBrk="1" latinLnBrk="0" hangingPunct="1">
              <a:spcBef>
                <a:spcPts val="0"/>
              </a:spcBef>
              <a:spcAft>
                <a:spcPts val="0"/>
              </a:spcAft>
              <a:buSzPct val="100000"/>
              <a:tabLst>
                <a:tab pos="5029200" algn="r"/>
              </a:tabLst>
              <a:defRPr lang="en-US" sz="1200" b="0" kern="1200" noProof="0" dirty="0" smtClean="0">
                <a:solidFill>
                  <a:schemeClr val="tx1"/>
                </a:solidFill>
                <a:latin typeface="+mn-lt"/>
                <a:ea typeface="+mn-ea"/>
                <a:cs typeface="+mn-cs"/>
              </a:defRPr>
            </a:lvl2pPr>
          </a:lstStyle>
          <a:p>
            <a:pPr lvl="0">
              <a:buFontTx/>
              <a:tabLst>
                <a:tab pos="5029200" algn="r"/>
              </a:tabLst>
            </a:pPr>
            <a:r>
              <a:rPr lang="en-US" noProof="0"/>
              <a:t>Click to edit Master text styles</a:t>
            </a:r>
          </a:p>
          <a:p>
            <a:pPr lvl="1">
              <a:buFontTx/>
              <a:tabLst>
                <a:tab pos="5029200" algn="r"/>
              </a:tabLst>
            </a:pPr>
            <a:r>
              <a:rPr lang="en-US" noProof="0"/>
              <a:t>Second level</a:t>
            </a:r>
          </a:p>
        </p:txBody>
      </p:sp>
      <p:sp>
        <p:nvSpPr>
          <p:cNvPr id="15" name="Text Placeholder 12"/>
          <p:cNvSpPr>
            <a:spLocks noGrp="1"/>
          </p:cNvSpPr>
          <p:nvPr>
            <p:ph type="body" sz="quarter" idx="34"/>
          </p:nvPr>
        </p:nvSpPr>
        <p:spPr>
          <a:xfrm>
            <a:off x="2012612" y="4256213"/>
            <a:ext cx="2466000" cy="1944000"/>
          </a:xfrm>
        </p:spPr>
        <p:txBody>
          <a:bodyPr vert="horz" lIns="0" tIns="0" rIns="0" bIns="0" rtlCol="0">
            <a:noAutofit/>
          </a:bodyPr>
          <a:lstStyle>
            <a:lvl1pPr algn="l" defTabSz="914400" rtl="0" eaLnBrk="1" latinLnBrk="0" hangingPunct="1">
              <a:spcBef>
                <a:spcPts val="0"/>
              </a:spcBef>
              <a:spcAft>
                <a:spcPts val="0"/>
              </a:spcAft>
              <a:buSzPct val="100000"/>
              <a:tabLst>
                <a:tab pos="5029200" algn="r"/>
              </a:tabLst>
              <a:defRPr lang="en-US" sz="1200" b="0" kern="1200" noProof="0" dirty="0" smtClean="0">
                <a:solidFill>
                  <a:schemeClr val="tx1"/>
                </a:solidFill>
                <a:latin typeface="+mn-lt"/>
                <a:ea typeface="+mn-ea"/>
                <a:cs typeface="+mn-cs"/>
              </a:defRPr>
            </a:lvl1pPr>
            <a:lvl2pPr algn="l" defTabSz="914400" rtl="0" eaLnBrk="1" latinLnBrk="0" hangingPunct="1">
              <a:spcBef>
                <a:spcPts val="0"/>
              </a:spcBef>
              <a:spcAft>
                <a:spcPts val="0"/>
              </a:spcAft>
              <a:buSzPct val="100000"/>
              <a:tabLst>
                <a:tab pos="5029200" algn="r"/>
              </a:tabLst>
              <a:defRPr lang="en-US" sz="1200" b="0" kern="1200" noProof="0" dirty="0" smtClean="0">
                <a:solidFill>
                  <a:schemeClr val="tx1"/>
                </a:solidFill>
                <a:latin typeface="+mn-lt"/>
                <a:ea typeface="+mn-ea"/>
                <a:cs typeface="+mn-cs"/>
              </a:defRPr>
            </a:lvl2pPr>
          </a:lstStyle>
          <a:p>
            <a:pPr lvl="0">
              <a:buFontTx/>
              <a:tabLst>
                <a:tab pos="5029200" algn="r"/>
              </a:tabLst>
            </a:pPr>
            <a:r>
              <a:rPr lang="en-US" noProof="0"/>
              <a:t>Click to edit Master text styles</a:t>
            </a:r>
          </a:p>
          <a:p>
            <a:pPr lvl="1">
              <a:buFontTx/>
              <a:tabLst>
                <a:tab pos="5029200" algn="r"/>
              </a:tabLst>
            </a:pPr>
            <a:r>
              <a:rPr lang="en-US" noProof="0"/>
              <a:t>Second level</a:t>
            </a:r>
          </a:p>
        </p:txBody>
      </p:sp>
      <p:sp>
        <p:nvSpPr>
          <p:cNvPr id="16" name="Text Placeholder 12"/>
          <p:cNvSpPr>
            <a:spLocks noGrp="1"/>
          </p:cNvSpPr>
          <p:nvPr>
            <p:ph type="body" sz="quarter" idx="35"/>
          </p:nvPr>
        </p:nvSpPr>
        <p:spPr>
          <a:xfrm>
            <a:off x="6297420" y="4256213"/>
            <a:ext cx="2468880" cy="1944000"/>
          </a:xfrm>
        </p:spPr>
        <p:txBody>
          <a:bodyPr vert="horz" lIns="0" tIns="0" rIns="0" bIns="0" rtlCol="0">
            <a:noAutofit/>
          </a:bodyPr>
          <a:lstStyle>
            <a:lvl1pPr algn="l" defTabSz="914400" rtl="0" eaLnBrk="1" latinLnBrk="0" hangingPunct="1">
              <a:spcBef>
                <a:spcPts val="0"/>
              </a:spcBef>
              <a:spcAft>
                <a:spcPts val="0"/>
              </a:spcAft>
              <a:buSzPct val="100000"/>
              <a:tabLst>
                <a:tab pos="5029200" algn="r"/>
              </a:tabLst>
              <a:defRPr lang="en-US" sz="1200" b="0" kern="1200" noProof="0" dirty="0" smtClean="0">
                <a:solidFill>
                  <a:schemeClr val="tx1"/>
                </a:solidFill>
                <a:latin typeface="+mn-lt"/>
                <a:ea typeface="+mn-ea"/>
                <a:cs typeface="+mn-cs"/>
              </a:defRPr>
            </a:lvl1pPr>
            <a:lvl2pPr algn="l" defTabSz="914400" rtl="0" eaLnBrk="1" latinLnBrk="0" hangingPunct="1">
              <a:spcBef>
                <a:spcPts val="0"/>
              </a:spcBef>
              <a:spcAft>
                <a:spcPts val="0"/>
              </a:spcAft>
              <a:buSzPct val="100000"/>
              <a:tabLst>
                <a:tab pos="5029200" algn="r"/>
              </a:tabLst>
              <a:defRPr lang="en-US" sz="1200" b="0" kern="1200" noProof="0" dirty="0" smtClean="0">
                <a:solidFill>
                  <a:schemeClr val="tx1"/>
                </a:solidFill>
                <a:latin typeface="+mn-lt"/>
                <a:ea typeface="+mn-ea"/>
                <a:cs typeface="+mn-cs"/>
              </a:defRPr>
            </a:lvl2pPr>
          </a:lstStyle>
          <a:p>
            <a:pPr lvl="0">
              <a:buFontTx/>
              <a:tabLst>
                <a:tab pos="5029200" algn="r"/>
              </a:tabLst>
            </a:pPr>
            <a:r>
              <a:rPr lang="en-US" noProof="0"/>
              <a:t>Click to edit Master text styles</a:t>
            </a:r>
          </a:p>
          <a:p>
            <a:pPr lvl="1">
              <a:buFontTx/>
              <a:tabLst>
                <a:tab pos="5029200" algn="r"/>
              </a:tabLst>
            </a:pPr>
            <a:r>
              <a:rPr lang="en-US" noProof="0"/>
              <a:t>Second level</a:t>
            </a:r>
          </a:p>
        </p:txBody>
      </p:sp>
      <p:sp>
        <p:nvSpPr>
          <p:cNvPr id="17" name="Text Placeholder 8"/>
          <p:cNvSpPr>
            <a:spLocks noGrp="1"/>
          </p:cNvSpPr>
          <p:nvPr>
            <p:ph type="body" sz="quarter" idx="13" hasCustomPrompt="1"/>
          </p:nvPr>
        </p:nvSpPr>
        <p:spPr>
          <a:xfrm>
            <a:off x="376238" y="651600"/>
            <a:ext cx="8371762"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Tree>
    <p:extLst>
      <p:ext uri="{BB962C8B-B14F-4D97-AF65-F5344CB8AC3E}">
        <p14:creationId xmlns:p14="http://schemas.microsoft.com/office/powerpoint/2010/main" val="6417055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 picture and text">
    <p:spTree>
      <p:nvGrpSpPr>
        <p:cNvPr id="1" name=""/>
        <p:cNvGrpSpPr/>
        <p:nvPr/>
      </p:nvGrpSpPr>
      <p:grpSpPr>
        <a:xfrm>
          <a:off x="0" y="0"/>
          <a:ext cx="0" cy="0"/>
          <a:chOff x="0" y="0"/>
          <a:chExt cx="0" cy="0"/>
        </a:xfrm>
      </p:grpSpPr>
      <p:sp>
        <p:nvSpPr>
          <p:cNvPr id="2" name="Title 1"/>
          <p:cNvSpPr>
            <a:spLocks noGrp="1"/>
          </p:cNvSpPr>
          <p:nvPr>
            <p:ph type="title"/>
          </p:nvPr>
        </p:nvSpPr>
        <p:spPr>
          <a:xfrm>
            <a:off x="376238" y="317501"/>
            <a:ext cx="8391525" cy="334099"/>
          </a:xfrm>
        </p:spPr>
        <p:txBody>
          <a:bodyPr/>
          <a:lstStyle/>
          <a:p>
            <a:r>
              <a:rPr lang="en-US" noProof="0"/>
              <a:t>Click to edit Master title style</a:t>
            </a:r>
            <a:endParaRPr lang="en-US" noProof="0" dirty="0"/>
          </a:p>
        </p:txBody>
      </p:sp>
      <p:sp>
        <p:nvSpPr>
          <p:cNvPr id="4" name="Picture Placeholder 7"/>
          <p:cNvSpPr>
            <a:spLocks noGrp="1"/>
          </p:cNvSpPr>
          <p:nvPr>
            <p:ph type="pic" sz="quarter" idx="13"/>
          </p:nvPr>
        </p:nvSpPr>
        <p:spPr>
          <a:xfrm>
            <a:off x="376238" y="1700213"/>
            <a:ext cx="2743200" cy="1971675"/>
          </a:xfrm>
        </p:spPr>
        <p:txBody>
          <a:bodyPr/>
          <a:lstStyle/>
          <a:p>
            <a:r>
              <a:rPr lang="en-US" noProof="0" dirty="0"/>
              <a:t>Click icon to add picture</a:t>
            </a:r>
          </a:p>
        </p:txBody>
      </p:sp>
      <p:sp>
        <p:nvSpPr>
          <p:cNvPr id="5" name="Picture Placeholder 7"/>
          <p:cNvSpPr>
            <a:spLocks noGrp="1"/>
          </p:cNvSpPr>
          <p:nvPr>
            <p:ph type="pic" sz="quarter" idx="14"/>
          </p:nvPr>
        </p:nvSpPr>
        <p:spPr>
          <a:xfrm>
            <a:off x="6030199" y="1700213"/>
            <a:ext cx="2743200" cy="1971675"/>
          </a:xfrm>
        </p:spPr>
        <p:txBody>
          <a:bodyPr/>
          <a:lstStyle/>
          <a:p>
            <a:r>
              <a:rPr lang="en-US" noProof="0" dirty="0"/>
              <a:t>Click icon to add picture</a:t>
            </a:r>
          </a:p>
        </p:txBody>
      </p:sp>
      <p:sp>
        <p:nvSpPr>
          <p:cNvPr id="6" name="Picture Placeholder 7"/>
          <p:cNvSpPr>
            <a:spLocks noGrp="1"/>
          </p:cNvSpPr>
          <p:nvPr>
            <p:ph type="pic" sz="quarter" idx="15"/>
          </p:nvPr>
        </p:nvSpPr>
        <p:spPr>
          <a:xfrm>
            <a:off x="3203218" y="1700213"/>
            <a:ext cx="2743200" cy="1971675"/>
          </a:xfrm>
        </p:spPr>
        <p:txBody>
          <a:bodyPr/>
          <a:lstStyle/>
          <a:p>
            <a:r>
              <a:rPr lang="en-US" noProof="0" dirty="0"/>
              <a:t>Click icon to add picture</a:t>
            </a:r>
          </a:p>
        </p:txBody>
      </p:sp>
      <p:sp>
        <p:nvSpPr>
          <p:cNvPr id="9" name="Text Placeholder 18"/>
          <p:cNvSpPr>
            <a:spLocks noGrp="1"/>
          </p:cNvSpPr>
          <p:nvPr>
            <p:ph idx="1" hasCustomPrompt="1"/>
          </p:nvPr>
        </p:nvSpPr>
        <p:spPr>
          <a:xfrm>
            <a:off x="376238" y="3832225"/>
            <a:ext cx="2743200" cy="2095200"/>
          </a:xfrm>
          <a:prstGeom prst="rect">
            <a:avLst/>
          </a:prstGeom>
        </p:spPr>
        <p:txBody>
          <a:bodyPr vert="horz" lIns="0" tIns="0" rIns="0" bIns="0" rtlCol="0">
            <a:noAutofit/>
          </a:bodyPr>
          <a:lstStyle>
            <a:lvl1pPr marL="0" indent="0" algn="l">
              <a:buFontTx/>
              <a:buNone/>
              <a:defRPr/>
            </a:lvl1pPr>
            <a:lvl2pPr marL="127000" indent="-127000" algn="l">
              <a:buClrTx/>
              <a:buSzPct val="100000"/>
              <a:buFont typeface="Arial" panose="020B0604020202020204" pitchFamily="34" charset="0"/>
              <a:buChar char="•"/>
              <a:defRPr/>
            </a:lvl2pPr>
            <a:lvl3pPr marL="279400" indent="-127000" algn="l">
              <a:buClrTx/>
              <a:buSzPct val="100000"/>
              <a:buFont typeface="Arial" panose="020B0604020202020204" pitchFamily="34" charset="0"/>
              <a:buChar char="−"/>
              <a:defRPr/>
            </a:lvl3pPr>
            <a:lvl4pPr marL="431800" indent="-127000" algn="l">
              <a:buClrTx/>
              <a:buSzPct val="100000"/>
              <a:buFont typeface="Arial" panose="020B0604020202020204" pitchFamily="34" charset="0"/>
              <a:buChar char="◦"/>
              <a:defRPr/>
            </a:lvl4pPr>
            <a:lvl5pPr marL="584200" indent="-127000" algn="l">
              <a:buClrTx/>
              <a:buSzPct val="100000"/>
              <a:buFont typeface="Arial" panose="020B0604020202020204" pitchFamily="34" charset="0"/>
              <a:buChar cha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ext Placeholder 18"/>
          <p:cNvSpPr>
            <a:spLocks noGrp="1"/>
          </p:cNvSpPr>
          <p:nvPr>
            <p:ph idx="16" hasCustomPrompt="1"/>
          </p:nvPr>
        </p:nvSpPr>
        <p:spPr>
          <a:xfrm>
            <a:off x="3203219" y="3832225"/>
            <a:ext cx="2743200" cy="2095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 Placeholder 18"/>
          <p:cNvSpPr>
            <a:spLocks noGrp="1"/>
          </p:cNvSpPr>
          <p:nvPr>
            <p:ph idx="17" hasCustomPrompt="1"/>
          </p:nvPr>
        </p:nvSpPr>
        <p:spPr>
          <a:xfrm>
            <a:off x="6030199" y="3832225"/>
            <a:ext cx="2743200" cy="2095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8" hasCustomPrompt="1"/>
          </p:nvPr>
        </p:nvSpPr>
        <p:spPr>
          <a:xfrm>
            <a:off x="376238" y="651600"/>
            <a:ext cx="8371762"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Tree>
    <p:extLst>
      <p:ext uri="{BB962C8B-B14F-4D97-AF65-F5344CB8AC3E}">
        <p14:creationId xmlns:p14="http://schemas.microsoft.com/office/powerpoint/2010/main" val="238082307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1" name="Title Placeholder 1"/>
          <p:cNvSpPr>
            <a:spLocks noGrp="1"/>
          </p:cNvSpPr>
          <p:nvPr>
            <p:ph type="title" hasCustomPrompt="1"/>
          </p:nvPr>
        </p:nvSpPr>
        <p:spPr>
          <a:xfrm>
            <a:off x="376237" y="317499"/>
            <a:ext cx="8391525" cy="334101"/>
          </a:xfrm>
          <a:prstGeom prst="rect">
            <a:avLst/>
          </a:prstGeom>
        </p:spPr>
        <p:txBody>
          <a:bodyPr vert="horz" lIns="0" tIns="0" rIns="0" bIns="0" rtlCol="0" anchor="t" anchorCtr="0">
            <a:noAutofit/>
          </a:bodyPr>
          <a:lstStyle>
            <a:lvl1pPr>
              <a:defRPr/>
            </a:lvl1pPr>
          </a:lstStyle>
          <a:p>
            <a:r>
              <a:rPr lang="en-US" noProof="0" dirty="0"/>
              <a:t>Click to add title</a:t>
            </a:r>
          </a:p>
        </p:txBody>
      </p:sp>
    </p:spTree>
    <p:extLst>
      <p:ext uri="{BB962C8B-B14F-4D97-AF65-F5344CB8AC3E}">
        <p14:creationId xmlns:p14="http://schemas.microsoft.com/office/powerpoint/2010/main" val="296059584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378000" y="1857892"/>
            <a:ext cx="4096512" cy="169545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9" name="Text Placeholder 8"/>
          <p:cNvSpPr>
            <a:spLocks noGrp="1"/>
          </p:cNvSpPr>
          <p:nvPr>
            <p:ph type="body" sz="quarter" idx="21"/>
          </p:nvPr>
        </p:nvSpPr>
        <p:spPr>
          <a:xfrm>
            <a:off x="4684645" y="1857892"/>
            <a:ext cx="4096512" cy="169545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2" name="Title 1"/>
          <p:cNvSpPr>
            <a:spLocks noGrp="1"/>
          </p:cNvSpPr>
          <p:nvPr>
            <p:ph type="title"/>
          </p:nvPr>
        </p:nvSpPr>
        <p:spPr>
          <a:xfrm>
            <a:off x="376238" y="317501"/>
            <a:ext cx="8391525" cy="334099"/>
          </a:xfrm>
        </p:spPr>
        <p:txBody>
          <a:bodyPr/>
          <a:lstStyle/>
          <a:p>
            <a:r>
              <a:rPr lang="en-US" noProof="0"/>
              <a:t>Click to edit Master title style</a:t>
            </a:r>
            <a:endParaRPr lang="en-US" noProof="0" dirty="0"/>
          </a:p>
        </p:txBody>
      </p:sp>
      <p:sp>
        <p:nvSpPr>
          <p:cNvPr id="4" name="Rectangle 3"/>
          <p:cNvSpPr/>
          <p:nvPr userDrawn="1"/>
        </p:nvSpPr>
        <p:spPr>
          <a:xfrm>
            <a:off x="378000" y="1705378"/>
            <a:ext cx="4100118"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5" name="Rectangle 4"/>
          <p:cNvSpPr/>
          <p:nvPr userDrawn="1"/>
        </p:nvSpPr>
        <p:spPr>
          <a:xfrm>
            <a:off x="4684646" y="1705378"/>
            <a:ext cx="4089718"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6" name="Picture Placeholder 29"/>
          <p:cNvSpPr>
            <a:spLocks noGrp="1"/>
          </p:cNvSpPr>
          <p:nvPr>
            <p:ph type="pic" sz="quarter" idx="19" hasCustomPrompt="1"/>
          </p:nvPr>
        </p:nvSpPr>
        <p:spPr>
          <a:xfrm>
            <a:off x="3577118" y="1863916"/>
            <a:ext cx="907655"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7" name="Picture Placeholder 29"/>
          <p:cNvSpPr>
            <a:spLocks noGrp="1"/>
          </p:cNvSpPr>
          <p:nvPr>
            <p:ph type="pic" sz="quarter" idx="20" hasCustomPrompt="1"/>
          </p:nvPr>
        </p:nvSpPr>
        <p:spPr>
          <a:xfrm>
            <a:off x="7818462" y="1857892"/>
            <a:ext cx="93312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6"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Tree>
    <p:extLst>
      <p:ext uri="{BB962C8B-B14F-4D97-AF65-F5344CB8AC3E}">
        <p14:creationId xmlns:p14="http://schemas.microsoft.com/office/powerpoint/2010/main" val="115398112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381960" y="1857892"/>
            <a:ext cx="4096512" cy="169545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9" name="Text Placeholder 8"/>
          <p:cNvSpPr>
            <a:spLocks noGrp="1"/>
          </p:cNvSpPr>
          <p:nvPr>
            <p:ph type="body" sz="quarter" idx="21"/>
          </p:nvPr>
        </p:nvSpPr>
        <p:spPr>
          <a:xfrm>
            <a:off x="4684646" y="1857892"/>
            <a:ext cx="4096512" cy="169545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2" name="Title 1"/>
          <p:cNvSpPr>
            <a:spLocks noGrp="1"/>
          </p:cNvSpPr>
          <p:nvPr>
            <p:ph type="title"/>
          </p:nvPr>
        </p:nvSpPr>
        <p:spPr>
          <a:xfrm>
            <a:off x="376238" y="317501"/>
            <a:ext cx="8391525" cy="334099"/>
          </a:xfrm>
        </p:spPr>
        <p:txBody>
          <a:bodyPr/>
          <a:lstStyle/>
          <a:p>
            <a:r>
              <a:rPr lang="en-US" noProof="0"/>
              <a:t>Click to edit Master title style</a:t>
            </a:r>
            <a:endParaRPr lang="en-US" noProof="0" dirty="0"/>
          </a:p>
        </p:txBody>
      </p:sp>
      <p:sp>
        <p:nvSpPr>
          <p:cNvPr id="4" name="Rectangle 3"/>
          <p:cNvSpPr/>
          <p:nvPr userDrawn="1"/>
        </p:nvSpPr>
        <p:spPr>
          <a:xfrm>
            <a:off x="381960" y="1705378"/>
            <a:ext cx="4096512"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5" name="Rectangle 4"/>
          <p:cNvSpPr/>
          <p:nvPr userDrawn="1"/>
        </p:nvSpPr>
        <p:spPr>
          <a:xfrm>
            <a:off x="4684646" y="1705378"/>
            <a:ext cx="4096512"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7" name="Picture Placeholder 29"/>
          <p:cNvSpPr>
            <a:spLocks noGrp="1"/>
          </p:cNvSpPr>
          <p:nvPr>
            <p:ph type="pic" sz="quarter" idx="20" hasCustomPrompt="1"/>
          </p:nvPr>
        </p:nvSpPr>
        <p:spPr>
          <a:xfrm>
            <a:off x="7848037" y="1857892"/>
            <a:ext cx="93312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0" name="Text Placeholder 8"/>
          <p:cNvSpPr>
            <a:spLocks noGrp="1"/>
          </p:cNvSpPr>
          <p:nvPr>
            <p:ph type="body" sz="quarter" idx="22"/>
          </p:nvPr>
        </p:nvSpPr>
        <p:spPr>
          <a:xfrm>
            <a:off x="381960" y="4249682"/>
            <a:ext cx="4096512" cy="169545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11" name="Text Placeholder 8"/>
          <p:cNvSpPr>
            <a:spLocks noGrp="1"/>
          </p:cNvSpPr>
          <p:nvPr>
            <p:ph type="body" sz="quarter" idx="23"/>
          </p:nvPr>
        </p:nvSpPr>
        <p:spPr>
          <a:xfrm>
            <a:off x="4684646" y="4249682"/>
            <a:ext cx="4096512" cy="1695450"/>
          </a:xfrm>
        </p:spPr>
        <p:txBody>
          <a:bodyPr vert="horz" lIns="0" tIns="0" rIns="0" bIns="0" rtlCol="0">
            <a:noAutofit/>
          </a:bodyPr>
          <a:lstStyle>
            <a:lvl1pPr>
              <a:defRPr lang="en-US" noProof="0" smtClean="0"/>
            </a:lvl1pPr>
            <a:lvl2pPr>
              <a:defRPr lang="en-US" noProof="0" smtClean="0"/>
            </a:lvl2pPr>
            <a:lvl3pPr>
              <a:defRPr lang="en-US" b="0" noProof="0" smtClean="0"/>
            </a:lvl3pPr>
            <a:lvl4pPr>
              <a:defRPr lang="en-US" b="0" noProof="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12" name="Rectangle 11"/>
          <p:cNvSpPr/>
          <p:nvPr userDrawn="1"/>
        </p:nvSpPr>
        <p:spPr>
          <a:xfrm>
            <a:off x="381960" y="4103518"/>
            <a:ext cx="409651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13" name="Rectangle 12"/>
          <p:cNvSpPr/>
          <p:nvPr userDrawn="1"/>
        </p:nvSpPr>
        <p:spPr>
          <a:xfrm>
            <a:off x="4684646" y="4103518"/>
            <a:ext cx="409651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14" name="Picture Placeholder 29"/>
          <p:cNvSpPr>
            <a:spLocks noGrp="1"/>
          </p:cNvSpPr>
          <p:nvPr>
            <p:ph type="pic" sz="quarter" idx="24" hasCustomPrompt="1"/>
          </p:nvPr>
        </p:nvSpPr>
        <p:spPr>
          <a:xfrm>
            <a:off x="3548936" y="4255706"/>
            <a:ext cx="929536"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5" name="Picture Placeholder 29"/>
          <p:cNvSpPr>
            <a:spLocks noGrp="1"/>
          </p:cNvSpPr>
          <p:nvPr>
            <p:ph type="pic" sz="quarter" idx="25" hasCustomPrompt="1"/>
          </p:nvPr>
        </p:nvSpPr>
        <p:spPr>
          <a:xfrm>
            <a:off x="7848038" y="4249682"/>
            <a:ext cx="93312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6" name="Text Placeholder 8"/>
          <p:cNvSpPr>
            <a:spLocks noGrp="1"/>
          </p:cNvSpPr>
          <p:nvPr>
            <p:ph type="body" sz="quarter" idx="13" hasCustomPrompt="1"/>
          </p:nvPr>
        </p:nvSpPr>
        <p:spPr>
          <a:xfrm>
            <a:off x="376238" y="651600"/>
            <a:ext cx="8398126"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Picture Placeholder 29"/>
          <p:cNvSpPr>
            <a:spLocks noGrp="1"/>
          </p:cNvSpPr>
          <p:nvPr>
            <p:ph type="pic" sz="quarter" idx="19" hasCustomPrompt="1"/>
          </p:nvPr>
        </p:nvSpPr>
        <p:spPr>
          <a:xfrm>
            <a:off x="3570817" y="1863916"/>
            <a:ext cx="907655"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Tree>
    <p:extLst>
      <p:ext uri="{BB962C8B-B14F-4D97-AF65-F5344CB8AC3E}">
        <p14:creationId xmlns:p14="http://schemas.microsoft.com/office/powerpoint/2010/main" val="129782514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2" name="Title 1"/>
          <p:cNvSpPr>
            <a:spLocks noGrp="1"/>
          </p:cNvSpPr>
          <p:nvPr>
            <p:ph type="title"/>
          </p:nvPr>
        </p:nvSpPr>
        <p:spPr>
          <a:xfrm>
            <a:off x="376238" y="317501"/>
            <a:ext cx="8391525" cy="334099"/>
          </a:xfrm>
        </p:spPr>
        <p:txBody>
          <a:bodyPr/>
          <a:lstStyle/>
          <a:p>
            <a:r>
              <a:rPr lang="en-US" noProof="0"/>
              <a:t>Click to edit Master title style</a:t>
            </a:r>
            <a:endParaRPr lang="en-US" noProof="0" dirty="0"/>
          </a:p>
        </p:txBody>
      </p:sp>
      <p:sp>
        <p:nvSpPr>
          <p:cNvPr id="4" name="Rectangle 3"/>
          <p:cNvSpPr/>
          <p:nvPr userDrawn="1"/>
        </p:nvSpPr>
        <p:spPr>
          <a:xfrm>
            <a:off x="3245467" y="1705968"/>
            <a:ext cx="2660904"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5" name="Rectangle 4"/>
          <p:cNvSpPr/>
          <p:nvPr userDrawn="1"/>
        </p:nvSpPr>
        <p:spPr>
          <a:xfrm>
            <a:off x="378000" y="1700213"/>
            <a:ext cx="2660904"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6" name="Rectangle 5"/>
          <p:cNvSpPr/>
          <p:nvPr userDrawn="1"/>
        </p:nvSpPr>
        <p:spPr>
          <a:xfrm>
            <a:off x="6112933" y="1705968"/>
            <a:ext cx="2660904"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7" name="Text Placeholder 8"/>
          <p:cNvSpPr>
            <a:spLocks noGrp="1"/>
          </p:cNvSpPr>
          <p:nvPr>
            <p:ph type="body" sz="quarter" idx="17"/>
          </p:nvPr>
        </p:nvSpPr>
        <p:spPr>
          <a:xfrm>
            <a:off x="3245467" y="1851441"/>
            <a:ext cx="2660904" cy="3845754"/>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8" name="Text Placeholder 8"/>
          <p:cNvSpPr>
            <a:spLocks noGrp="1"/>
          </p:cNvSpPr>
          <p:nvPr>
            <p:ph type="body" sz="quarter" idx="18"/>
          </p:nvPr>
        </p:nvSpPr>
        <p:spPr>
          <a:xfrm>
            <a:off x="378000" y="1851441"/>
            <a:ext cx="2660904" cy="3845754"/>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9" name="Text Placeholder 8"/>
          <p:cNvSpPr>
            <a:spLocks noGrp="1"/>
          </p:cNvSpPr>
          <p:nvPr>
            <p:ph type="body" sz="quarter" idx="19"/>
          </p:nvPr>
        </p:nvSpPr>
        <p:spPr>
          <a:xfrm>
            <a:off x="6112933" y="1851441"/>
            <a:ext cx="2660904" cy="3845754"/>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10" name="Text Placeholder 8"/>
          <p:cNvSpPr>
            <a:spLocks noGrp="1"/>
          </p:cNvSpPr>
          <p:nvPr>
            <p:ph type="body" sz="quarter" idx="13" hasCustomPrompt="1"/>
          </p:nvPr>
        </p:nvSpPr>
        <p:spPr>
          <a:xfrm>
            <a:off x="376238" y="651600"/>
            <a:ext cx="8371762"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Tree>
    <p:extLst>
      <p:ext uri="{BB962C8B-B14F-4D97-AF65-F5344CB8AC3E}">
        <p14:creationId xmlns:p14="http://schemas.microsoft.com/office/powerpoint/2010/main" val="70155225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2" name="Title 1"/>
          <p:cNvSpPr>
            <a:spLocks noGrp="1"/>
          </p:cNvSpPr>
          <p:nvPr>
            <p:ph type="title"/>
          </p:nvPr>
        </p:nvSpPr>
        <p:spPr>
          <a:xfrm>
            <a:off x="376238" y="317501"/>
            <a:ext cx="8391525" cy="334099"/>
          </a:xfrm>
        </p:spPr>
        <p:txBody>
          <a:bodyPr/>
          <a:lstStyle/>
          <a:p>
            <a:r>
              <a:rPr lang="en-US" noProof="0"/>
              <a:t>Click to edit Master title style</a:t>
            </a:r>
            <a:endParaRPr lang="en-US" noProof="0" dirty="0"/>
          </a:p>
        </p:txBody>
      </p:sp>
      <p:sp>
        <p:nvSpPr>
          <p:cNvPr id="4" name="Text Placeholder 8"/>
          <p:cNvSpPr>
            <a:spLocks noGrp="1"/>
          </p:cNvSpPr>
          <p:nvPr>
            <p:ph type="body" sz="quarter" idx="17"/>
          </p:nvPr>
        </p:nvSpPr>
        <p:spPr>
          <a:xfrm>
            <a:off x="378000" y="2556000"/>
            <a:ext cx="1944000" cy="339480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5" name="Text Placeholder 8"/>
          <p:cNvSpPr>
            <a:spLocks noGrp="1"/>
          </p:cNvSpPr>
          <p:nvPr>
            <p:ph type="body" sz="quarter" idx="18"/>
          </p:nvPr>
        </p:nvSpPr>
        <p:spPr>
          <a:xfrm>
            <a:off x="6822627" y="2556000"/>
            <a:ext cx="1944000" cy="339480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6" name="Text Placeholder 8"/>
          <p:cNvSpPr>
            <a:spLocks noGrp="1"/>
          </p:cNvSpPr>
          <p:nvPr>
            <p:ph type="body" sz="quarter" idx="19"/>
          </p:nvPr>
        </p:nvSpPr>
        <p:spPr>
          <a:xfrm>
            <a:off x="2526209" y="2556000"/>
            <a:ext cx="1944000" cy="339480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7" name="Text Placeholder 8"/>
          <p:cNvSpPr>
            <a:spLocks noGrp="1"/>
          </p:cNvSpPr>
          <p:nvPr>
            <p:ph type="body" sz="quarter" idx="20"/>
          </p:nvPr>
        </p:nvSpPr>
        <p:spPr>
          <a:xfrm>
            <a:off x="4674418" y="2556000"/>
            <a:ext cx="1944000" cy="339480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8"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Tree>
    <p:extLst>
      <p:ext uri="{BB962C8B-B14F-4D97-AF65-F5344CB8AC3E}">
        <p14:creationId xmlns:p14="http://schemas.microsoft.com/office/powerpoint/2010/main" val="191388315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6237" y="317500"/>
            <a:ext cx="8391526" cy="370193"/>
          </a:xfrm>
        </p:spPr>
        <p:txBody>
          <a:bodyPr/>
          <a:lstStyle>
            <a:lvl1pPr>
              <a:defRPr>
                <a:solidFill>
                  <a:schemeClr val="bg1"/>
                </a:solidFill>
              </a:defRPr>
            </a:lvl1pPr>
          </a:lstStyle>
          <a:p>
            <a:r>
              <a:rPr lang="en-US" noProof="0"/>
              <a:t>Click to edit Master title style</a:t>
            </a:r>
            <a:endParaRPr lang="en-US" noProof="0" dirty="0"/>
          </a:p>
        </p:txBody>
      </p:sp>
      <p:sp>
        <p:nvSpPr>
          <p:cNvPr id="4" name="Text Placeholder 8"/>
          <p:cNvSpPr>
            <a:spLocks noGrp="1"/>
          </p:cNvSpPr>
          <p:nvPr>
            <p:ph type="body" sz="quarter" idx="17"/>
          </p:nvPr>
        </p:nvSpPr>
        <p:spPr>
          <a:xfrm>
            <a:off x="378000" y="2556000"/>
            <a:ext cx="1944000" cy="3394800"/>
          </a:xfrm>
        </p:spPr>
        <p:txBody>
          <a:bodyPr vert="horz" lIns="0" tIns="0" rIns="0" bIns="0" rtlCol="0">
            <a:noAutofit/>
          </a:bodyPr>
          <a:lstStyle>
            <a:lvl1pPr>
              <a:defRPr lang="en-US" noProof="0" smtClean="0">
                <a:solidFill>
                  <a:schemeClr val="bg1"/>
                </a:solidFill>
              </a:defRPr>
            </a:lvl1pPr>
            <a:lvl2pPr>
              <a:defRPr lang="en-US" noProof="0" smtClean="0">
                <a:solidFill>
                  <a:schemeClr val="bg1"/>
                </a:solidFill>
              </a:defRPr>
            </a:lvl2pPr>
            <a:lvl3pPr>
              <a:defRPr lang="en-US" b="0" noProof="0" smtClean="0">
                <a:solidFill>
                  <a:schemeClr val="bg1"/>
                </a:solidFill>
              </a:defRPr>
            </a:lvl3pPr>
            <a:lvl4pPr>
              <a:defRPr lang="en-US" b="0" noProof="0" smtClean="0">
                <a:solidFill>
                  <a:schemeClr val="bg1"/>
                </a:solidFill>
              </a:defRPr>
            </a:lvl4pPr>
            <a:lvl5pPr>
              <a:defRPr lang="en-US" b="0" noProof="0" dirty="0">
                <a:solidFill>
                  <a:schemeClr val="bg1"/>
                </a:solidFill>
              </a:defRPr>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5" name="Text Placeholder 8"/>
          <p:cNvSpPr>
            <a:spLocks noGrp="1"/>
          </p:cNvSpPr>
          <p:nvPr>
            <p:ph type="body" sz="quarter" idx="18"/>
          </p:nvPr>
        </p:nvSpPr>
        <p:spPr>
          <a:xfrm>
            <a:off x="6825564" y="2556000"/>
            <a:ext cx="1944000" cy="3394800"/>
          </a:xfrm>
        </p:spPr>
        <p:txBody>
          <a:bodyPr vert="horz" lIns="0" tIns="0" rIns="0" bIns="0" rtlCol="0">
            <a:noAutofit/>
          </a:bodyPr>
          <a:lstStyle>
            <a:lvl1pPr>
              <a:defRPr lang="en-US" noProof="0" smtClean="0">
                <a:solidFill>
                  <a:schemeClr val="bg1"/>
                </a:solidFill>
              </a:defRPr>
            </a:lvl1pPr>
            <a:lvl2pPr>
              <a:defRPr lang="en-US" noProof="0" smtClean="0">
                <a:solidFill>
                  <a:schemeClr val="bg1"/>
                </a:solidFill>
              </a:defRPr>
            </a:lvl2pPr>
            <a:lvl3pPr>
              <a:defRPr lang="en-US" b="0" noProof="0" smtClean="0">
                <a:solidFill>
                  <a:schemeClr val="bg1"/>
                </a:solidFill>
              </a:defRPr>
            </a:lvl3pPr>
            <a:lvl4pPr>
              <a:defRPr lang="en-US" b="0" noProof="0" smtClean="0">
                <a:solidFill>
                  <a:schemeClr val="bg1"/>
                </a:solidFill>
              </a:defRPr>
            </a:lvl4pPr>
            <a:lvl5pPr>
              <a:defRPr lang="en-US" b="0" noProof="0" dirty="0">
                <a:solidFill>
                  <a:schemeClr val="bg1"/>
                </a:solidFill>
              </a:defRPr>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6" name="Text Placeholder 8"/>
          <p:cNvSpPr>
            <a:spLocks noGrp="1"/>
          </p:cNvSpPr>
          <p:nvPr>
            <p:ph type="body" sz="quarter" idx="19"/>
          </p:nvPr>
        </p:nvSpPr>
        <p:spPr>
          <a:xfrm>
            <a:off x="2527188" y="2556000"/>
            <a:ext cx="1944000" cy="3394800"/>
          </a:xfrm>
        </p:spPr>
        <p:txBody>
          <a:bodyPr vert="horz" lIns="0" tIns="0" rIns="0" bIns="0" rtlCol="0">
            <a:noAutofit/>
          </a:bodyPr>
          <a:lstStyle>
            <a:lvl1pPr>
              <a:defRPr lang="en-US" noProof="0" smtClean="0">
                <a:solidFill>
                  <a:schemeClr val="bg1"/>
                </a:solidFill>
              </a:defRPr>
            </a:lvl1pPr>
            <a:lvl2pPr>
              <a:defRPr lang="en-US" noProof="0" smtClean="0">
                <a:solidFill>
                  <a:schemeClr val="bg1"/>
                </a:solidFill>
              </a:defRPr>
            </a:lvl2pPr>
            <a:lvl3pPr>
              <a:defRPr lang="en-US" b="0" noProof="0" smtClean="0">
                <a:solidFill>
                  <a:schemeClr val="bg1"/>
                </a:solidFill>
              </a:defRPr>
            </a:lvl3pPr>
            <a:lvl4pPr>
              <a:defRPr lang="en-US" b="0" noProof="0" smtClean="0">
                <a:solidFill>
                  <a:schemeClr val="bg1"/>
                </a:solidFill>
              </a:defRPr>
            </a:lvl4pPr>
            <a:lvl5pPr>
              <a:defRPr lang="en-US" b="0" noProof="0" dirty="0">
                <a:solidFill>
                  <a:schemeClr val="bg1"/>
                </a:solidFill>
              </a:defRPr>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7" name="Text Placeholder 8"/>
          <p:cNvSpPr>
            <a:spLocks noGrp="1"/>
          </p:cNvSpPr>
          <p:nvPr>
            <p:ph type="body" sz="quarter" idx="20"/>
          </p:nvPr>
        </p:nvSpPr>
        <p:spPr>
          <a:xfrm>
            <a:off x="4676376" y="2556000"/>
            <a:ext cx="1944000" cy="3394800"/>
          </a:xfrm>
        </p:spPr>
        <p:txBody>
          <a:bodyPr vert="horz" lIns="0" tIns="0" rIns="0" bIns="0" rtlCol="0">
            <a:noAutofit/>
          </a:bodyPr>
          <a:lstStyle>
            <a:lvl1pPr>
              <a:defRPr lang="en-US" noProof="0" smtClean="0">
                <a:solidFill>
                  <a:schemeClr val="bg1"/>
                </a:solidFill>
              </a:defRPr>
            </a:lvl1pPr>
            <a:lvl2pPr>
              <a:defRPr lang="en-US" noProof="0" smtClean="0">
                <a:solidFill>
                  <a:schemeClr val="bg1"/>
                </a:solidFill>
              </a:defRPr>
            </a:lvl2pPr>
            <a:lvl3pPr>
              <a:defRPr lang="en-US" b="0" noProof="0" smtClean="0">
                <a:solidFill>
                  <a:schemeClr val="bg1"/>
                </a:solidFill>
              </a:defRPr>
            </a:lvl3pPr>
            <a:lvl4pPr>
              <a:defRPr lang="en-US" b="0" noProof="0" smtClean="0">
                <a:solidFill>
                  <a:schemeClr val="bg1"/>
                </a:solidFill>
              </a:defRPr>
            </a:lvl4pPr>
            <a:lvl5pPr>
              <a:defRPr lang="en-US" b="0" noProof="0" dirty="0">
                <a:solidFill>
                  <a:schemeClr val="bg1"/>
                </a:solidFill>
              </a:defRPr>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8" name="Text Placeholder 8"/>
          <p:cNvSpPr>
            <a:spLocks noGrp="1"/>
          </p:cNvSpPr>
          <p:nvPr>
            <p:ph type="body" sz="quarter" idx="13" hasCustomPrompt="1"/>
          </p:nvPr>
        </p:nvSpPr>
        <p:spPr>
          <a:xfrm>
            <a:off x="376237" y="687694"/>
            <a:ext cx="8391526" cy="757255"/>
          </a:xfrm>
          <a:prstGeom prst="rect">
            <a:avLst/>
          </a:prstGeom>
        </p:spPr>
        <p:txBody>
          <a:bodyPr lIns="0" tIns="0" rIns="0" bIns="0">
            <a:noAutofit/>
          </a:bodyPr>
          <a:lstStyle>
            <a:lvl1pPr marL="0" indent="0">
              <a:buNone/>
              <a:defRPr sz="2000" b="0">
                <a:solidFill>
                  <a:schemeClr val="bg1"/>
                </a:solidFill>
              </a:defRPr>
            </a:lvl1pPr>
          </a:lstStyle>
          <a:p>
            <a:pPr lvl="0"/>
            <a:r>
              <a:rPr lang="en-US" noProof="0" dirty="0"/>
              <a:t>Click to add subtitle</a:t>
            </a:r>
          </a:p>
        </p:txBody>
      </p:sp>
      <p:sp>
        <p:nvSpPr>
          <p:cNvPr id="13" name="CaseCode"/>
          <p:cNvSpPr txBox="1"/>
          <p:nvPr userDrawn="1"/>
        </p:nvSpPr>
        <p:spPr>
          <a:xfrm>
            <a:off x="4751388" y="6477000"/>
            <a:ext cx="367242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4" name="Copyright"/>
          <p:cNvSpPr txBox="1"/>
          <p:nvPr userDrawn="1"/>
        </p:nvSpPr>
        <p:spPr>
          <a:xfrm>
            <a:off x="376236" y="6476999"/>
            <a:ext cx="4016376"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Copyright © 2016 Deloitte Development LLC. All rights reserved.</a:t>
            </a:r>
          </a:p>
        </p:txBody>
      </p:sp>
      <p:sp>
        <p:nvSpPr>
          <p:cNvPr id="15" name="TextBox 14"/>
          <p:cNvSpPr txBox="1"/>
          <p:nvPr userDrawn="1"/>
        </p:nvSpPr>
        <p:spPr>
          <a:xfrm>
            <a:off x="8536782" y="6477000"/>
            <a:ext cx="230981"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3828109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7608C-458A-7343-B4D9-1F2D8681A2C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F122F7C-30FD-C442-860E-56EED0C4042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D055A8-BF17-5B4E-9358-9080F24A8D1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453CA8B8-D468-CC4A-BDE8-E656BA87F5EF}"/>
              </a:ext>
            </a:extLst>
          </p:cNvPr>
          <p:cNvSpPr>
            <a:spLocks noGrp="1"/>
          </p:cNvSpPr>
          <p:nvPr>
            <p:ph type="dt" sz="half" idx="10"/>
          </p:nvPr>
        </p:nvSpPr>
        <p:spPr/>
        <p:txBody>
          <a:bodyPr/>
          <a:lstStyle/>
          <a:p>
            <a:fld id="{A7ED3217-8EF9-4D17-9D17-FBFAF278C83A}" type="datetimeFigureOut">
              <a:rPr lang="en-US" smtClean="0"/>
              <a:t>10/12/18</a:t>
            </a:fld>
            <a:endParaRPr lang="en-US"/>
          </a:p>
        </p:txBody>
      </p:sp>
      <p:sp>
        <p:nvSpPr>
          <p:cNvPr id="6" name="Footer Placeholder 5">
            <a:extLst>
              <a:ext uri="{FF2B5EF4-FFF2-40B4-BE49-F238E27FC236}">
                <a16:creationId xmlns:a16="http://schemas.microsoft.com/office/drawing/2014/main" id="{7D2E5D0F-3C58-894E-A15E-EF6E2AACBE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41D2BA-E768-5346-BAE2-E3A8E142B95F}"/>
              </a:ext>
            </a:extLst>
          </p:cNvPr>
          <p:cNvSpPr>
            <a:spLocks noGrp="1"/>
          </p:cNvSpPr>
          <p:nvPr>
            <p:ph type="sldNum" sz="quarter" idx="12"/>
          </p:nvPr>
        </p:nvSpPr>
        <p:spPr/>
        <p:txBody>
          <a:bodyPr/>
          <a:lstStyle/>
          <a:p>
            <a:fld id="{8A66FBCF-8101-49AF-A679-9B24C7A26814}" type="slidenum">
              <a:rPr lang="en-US" smtClean="0"/>
              <a:t>‹#›</a:t>
            </a:fld>
            <a:endParaRPr lang="en-US"/>
          </a:p>
        </p:txBody>
      </p:sp>
    </p:spTree>
    <p:extLst>
      <p:ext uri="{BB962C8B-B14F-4D97-AF65-F5344CB8AC3E}">
        <p14:creationId xmlns:p14="http://schemas.microsoft.com/office/powerpoint/2010/main" val="5708299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9" name="Title Placeholder 1"/>
          <p:cNvSpPr>
            <a:spLocks noGrp="1"/>
          </p:cNvSpPr>
          <p:nvPr>
            <p:ph type="title" hasCustomPrompt="1"/>
          </p:nvPr>
        </p:nvSpPr>
        <p:spPr>
          <a:xfrm>
            <a:off x="376237" y="317499"/>
            <a:ext cx="8391525"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0" name="Text Placeholder 18"/>
          <p:cNvSpPr>
            <a:spLocks noGrp="1"/>
          </p:cNvSpPr>
          <p:nvPr>
            <p:ph idx="1"/>
          </p:nvPr>
        </p:nvSpPr>
        <p:spPr>
          <a:xfrm>
            <a:off x="376237" y="1665288"/>
            <a:ext cx="4195763" cy="471646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74666766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22705875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97618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1_Title Slide - Black">
    <p:bg bwMode="gray">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nvPr>
        </p:nvGraphicFramePr>
        <p:xfrm>
          <a:off x="1192" y="1589"/>
          <a:ext cx="1190" cy="1587"/>
        </p:xfrm>
        <a:graphic>
          <a:graphicData uri="http://schemas.openxmlformats.org/presentationml/2006/ole">
            <mc:AlternateContent xmlns:mc="http://schemas.openxmlformats.org/markup-compatibility/2006">
              <mc:Choice xmlns:v="urn:schemas-microsoft-com:vml" Requires="v">
                <p:oleObj spid="_x0000_s3078"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1192" y="1589"/>
                        <a:ext cx="1190" cy="1587"/>
                      </a:xfrm>
                      <a:prstGeom prst="rect">
                        <a:avLst/>
                      </a:prstGeom>
                    </p:spPr>
                  </p:pic>
                </p:oleObj>
              </mc:Fallback>
            </mc:AlternateContent>
          </a:graphicData>
        </a:graphic>
      </p:graphicFrame>
      <p:pic>
        <p:nvPicPr>
          <p:cNvPr id="20" name="Background Picture 3"/>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0"/>
            <a:ext cx="9142200" cy="6858000"/>
          </a:xfrm>
          <a:prstGeom prst="rect">
            <a:avLst/>
          </a:prstGeom>
        </p:spPr>
      </p:pic>
      <p:sp>
        <p:nvSpPr>
          <p:cNvPr id="33" name="Picture Placeholder 8"/>
          <p:cNvSpPr>
            <a:spLocks noGrp="1"/>
          </p:cNvSpPr>
          <p:nvPr>
            <p:ph type="pic" sz="quarter" idx="11"/>
          </p:nvPr>
        </p:nvSpPr>
        <p:spPr>
          <a:xfrm>
            <a:off x="2545287" y="727595"/>
            <a:ext cx="4050000" cy="5400000"/>
          </a:xfrm>
          <a:prstGeom prst="rect">
            <a:avLst/>
          </a:prstGeom>
        </p:spPr>
        <p:txBody>
          <a:bodyPr/>
          <a:lstStyle>
            <a:lvl1pPr>
              <a:defRPr>
                <a:solidFill>
                  <a:schemeClr val="tx1"/>
                </a:solidFill>
              </a:defRPr>
            </a:lvl1pPr>
          </a:lstStyle>
          <a:p>
            <a:r>
              <a:rPr lang="en-GB" noProof="0" dirty="0"/>
              <a:t>Click icon to add picture</a:t>
            </a:r>
          </a:p>
        </p:txBody>
      </p:sp>
      <p:sp>
        <p:nvSpPr>
          <p:cNvPr id="2" name="SD_LAN_pePresentationTitle"/>
          <p:cNvSpPr>
            <a:spLocks noGrp="1"/>
          </p:cNvSpPr>
          <p:nvPr>
            <p:ph type="ctrTitle" hasCustomPrompt="1"/>
          </p:nvPr>
        </p:nvSpPr>
        <p:spPr bwMode="gray">
          <a:xfrm>
            <a:off x="356400" y="5480578"/>
            <a:ext cx="4215600" cy="324000"/>
          </a:xfrm>
        </p:spPr>
        <p:txBody>
          <a:bodyPr anchor="b" anchorCtr="0">
            <a:noAutofit/>
          </a:bodyPr>
          <a:lstStyle>
            <a:lvl1pPr algn="l">
              <a:lnSpc>
                <a:spcPct val="100000"/>
              </a:lnSpc>
              <a:defRPr sz="1350" b="1">
                <a:solidFill>
                  <a:schemeClr val="tx1"/>
                </a:solidFill>
                <a:latin typeface="Verdana"/>
                <a:ea typeface="Verdana"/>
                <a:cs typeface="Verdana"/>
                <a:sym typeface="Verdana"/>
              </a:defRPr>
            </a:lvl1pPr>
          </a:lstStyle>
          <a:p>
            <a:r>
              <a:rPr lang="en-GB" dirty="0"/>
              <a:t>Presentation title runs here</a:t>
            </a:r>
            <a:endParaRPr lang="en-GB" noProof="0" dirty="0"/>
          </a:p>
        </p:txBody>
      </p:sp>
      <p:sp>
        <p:nvSpPr>
          <p:cNvPr id="3" name="SD_LAN_pePresentationSubtitle"/>
          <p:cNvSpPr>
            <a:spLocks noGrp="1"/>
          </p:cNvSpPr>
          <p:nvPr>
            <p:ph type="subTitle" idx="1" hasCustomPrompt="1"/>
          </p:nvPr>
        </p:nvSpPr>
        <p:spPr bwMode="gray">
          <a:xfrm>
            <a:off x="356400" y="5845181"/>
            <a:ext cx="4215600" cy="505645"/>
          </a:xfrm>
          <a:prstGeom prst="rect">
            <a:avLst/>
          </a:prstGeom>
        </p:spPr>
        <p:txBody>
          <a:bodyPr lIns="0" tIns="0" rIns="0" bIns="0">
            <a:noAutofit/>
          </a:bodyPr>
          <a:lstStyle>
            <a:lvl1pPr marL="0" indent="0" algn="l">
              <a:lnSpc>
                <a:spcPct val="100000"/>
              </a:lnSpc>
              <a:spcAft>
                <a:spcPts val="0"/>
              </a:spcAft>
              <a:buNone/>
              <a:defRPr sz="1200">
                <a:solidFill>
                  <a:schemeClr val="tx1"/>
                </a:solidFill>
                <a:latin typeface="Verdana"/>
                <a:sym typeface="Verdana"/>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pPr lvl="0"/>
            <a:r>
              <a:rPr lang="en-GB" dirty="0"/>
              <a:t>Subtitle here two lines max</a:t>
            </a:r>
          </a:p>
        </p:txBody>
      </p:sp>
      <p:sp>
        <p:nvSpPr>
          <p:cNvPr id="18" name="SD_ART_Logo_White"/>
          <p:cNvSpPr/>
          <p:nvPr userDrawn="1"/>
        </p:nvSpPr>
        <p:spPr>
          <a:xfrm>
            <a:off x="356579" y="464400"/>
            <a:ext cx="1714500" cy="100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latin typeface="Verdana"/>
              <a:ea typeface="Verdana"/>
              <a:cs typeface="Verdana"/>
              <a:sym typeface="Verdana"/>
            </a:endParaRPr>
          </a:p>
        </p:txBody>
      </p:sp>
      <p:sp>
        <p:nvSpPr>
          <p:cNvPr id="4" name="Footer Placeholder 3" hidden="1"/>
          <p:cNvSpPr>
            <a:spLocks noGrp="1"/>
          </p:cNvSpPr>
          <p:nvPr>
            <p:ph type="ftr" sz="quarter" idx="12"/>
          </p:nvPr>
        </p:nvSpPr>
        <p:spPr>
          <a:xfrm>
            <a:off x="4638675" y="6530267"/>
            <a:ext cx="3402545" cy="244476"/>
          </a:xfrm>
          <a:prstGeom prst="rect">
            <a:avLst/>
          </a:prstGeom>
        </p:spPr>
        <p:txBody>
          <a:bodyPr/>
          <a:lstStyle>
            <a:lvl1pPr>
              <a:defRPr>
                <a:solidFill>
                  <a:schemeClr val="bg1"/>
                </a:solidFill>
                <a:latin typeface="Verdana"/>
                <a:sym typeface="Verdana"/>
              </a:defRPr>
            </a:lvl1pPr>
          </a:lstStyle>
          <a:p>
            <a:r>
              <a:rPr lang="en-GB" dirty="0"/>
              <a:t>&lt;CLIENT&gt; - RPA Delivery Capability Build-up</a:t>
            </a:r>
          </a:p>
        </p:txBody>
      </p:sp>
      <p:sp>
        <p:nvSpPr>
          <p:cNvPr id="13" name="SD_LAN_peDocumentDate"/>
          <p:cNvSpPr>
            <a:spLocks noGrp="1"/>
          </p:cNvSpPr>
          <p:nvPr>
            <p:ph type="body" sz="quarter" idx="14" hasCustomPrompt="1"/>
          </p:nvPr>
        </p:nvSpPr>
        <p:spPr>
          <a:xfrm>
            <a:off x="352425" y="6376035"/>
            <a:ext cx="6242862" cy="277813"/>
          </a:xfrm>
        </p:spPr>
        <p:txBody>
          <a:bodyPr lIns="10800"/>
          <a:lstStyle>
            <a:lvl1pPr>
              <a:lnSpc>
                <a:spcPct val="106000"/>
              </a:lnSpc>
              <a:spcAft>
                <a:spcPts val="0"/>
              </a:spcAft>
              <a:defRPr sz="750">
                <a:latin typeface="Verdana"/>
                <a:sym typeface="Verdana"/>
              </a:defRPr>
            </a:lvl1pPr>
          </a:lstStyle>
          <a:p>
            <a:pPr lvl="0"/>
            <a:r>
              <a:rPr lang="en-GB" dirty="0"/>
              <a:t>Name | Date</a:t>
            </a:r>
          </a:p>
        </p:txBody>
      </p:sp>
      <p:pic>
        <p:nvPicPr>
          <p:cNvPr id="7" name="Picture 6"/>
          <p:cNvPicPr>
            <a:picLocks noChangeAspect="1"/>
          </p:cNvPicPr>
          <p:nvPr userDrawn="1"/>
        </p:nvPicPr>
        <p:blipFill>
          <a:blip r:embed="rId7"/>
          <a:stretch>
            <a:fillRect/>
          </a:stretch>
        </p:blipFill>
        <p:spPr>
          <a:xfrm>
            <a:off x="449402" y="308938"/>
            <a:ext cx="1621677" cy="310923"/>
          </a:xfrm>
          <a:prstGeom prst="rect">
            <a:avLst/>
          </a:prstGeom>
        </p:spPr>
      </p:pic>
    </p:spTree>
    <p:extLst>
      <p:ext uri="{BB962C8B-B14F-4D97-AF65-F5344CB8AC3E}">
        <p14:creationId xmlns:p14="http://schemas.microsoft.com/office/powerpoint/2010/main" val="10897739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ontents Black 3-Column - C">
    <p:bg>
      <p:bgPr>
        <a:solidFill>
          <a:schemeClr val="tx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52425" y="402587"/>
            <a:ext cx="8439150" cy="334102"/>
          </a:xfrm>
          <a:prstGeom prst="rect">
            <a:avLst/>
          </a:prstGeom>
        </p:spPr>
        <p:txBody>
          <a:bodyPr vert="horz" lIns="0" tIns="0" rIns="0" bIns="0" rtlCol="0" anchor="t" anchorCtr="0">
            <a:noAutofit/>
          </a:bodyPr>
          <a:lstStyle>
            <a:lvl1pPr>
              <a:defRPr sz="4050">
                <a:solidFill>
                  <a:srgbClr val="FFFFFF"/>
                </a:solidFill>
              </a:defRPr>
            </a:lvl1pPr>
          </a:lstStyle>
          <a:p>
            <a:r>
              <a:rPr lang="en-US" noProof="0" dirty="0"/>
              <a:t>Click to edit Master title style</a:t>
            </a:r>
          </a:p>
        </p:txBody>
      </p:sp>
      <p:sp>
        <p:nvSpPr>
          <p:cNvPr id="8" name="CaseCode"/>
          <p:cNvSpPr txBox="1"/>
          <p:nvPr userDrawn="1"/>
        </p:nvSpPr>
        <p:spPr>
          <a:xfrm>
            <a:off x="4752000" y="6477000"/>
            <a:ext cx="3672420" cy="75085"/>
          </a:xfrm>
          <a:prstGeom prst="rect">
            <a:avLst/>
          </a:prstGeom>
          <a:noFill/>
        </p:spPr>
        <p:txBody>
          <a:bodyPr wrap="square" lIns="0" tIns="0" rIns="0" bIns="0" rtlCol="0">
            <a:spAutoFit/>
          </a:bodyPr>
          <a:lstStyle/>
          <a:p>
            <a:pPr marL="0" indent="0" algn="r">
              <a:spcBef>
                <a:spcPts val="0"/>
              </a:spcBef>
              <a:buSzPct val="100000"/>
              <a:buFont typeface="Arial"/>
              <a:buNone/>
            </a:pPr>
            <a:r>
              <a:rPr lang="en-US" sz="488" b="1" noProof="0" dirty="0">
                <a:solidFill>
                  <a:srgbClr val="75787B"/>
                </a:solidFill>
              </a:rPr>
              <a:t>Deloitte Analytics    </a:t>
            </a:r>
            <a:r>
              <a:rPr lang="en-US" sz="488" noProof="0" dirty="0">
                <a:solidFill>
                  <a:srgbClr val="75787B"/>
                </a:solidFill>
              </a:rPr>
              <a:t>Insight-driven advantage </a:t>
            </a:r>
          </a:p>
        </p:txBody>
      </p:sp>
      <p:sp>
        <p:nvSpPr>
          <p:cNvPr id="9" name="Copyright"/>
          <p:cNvSpPr txBox="1"/>
          <p:nvPr userDrawn="1"/>
        </p:nvSpPr>
        <p:spPr>
          <a:xfrm>
            <a:off x="352426" y="6477001"/>
            <a:ext cx="4016375" cy="75085"/>
          </a:xfrm>
          <a:prstGeom prst="rect">
            <a:avLst/>
          </a:prstGeom>
          <a:noFill/>
        </p:spPr>
        <p:txBody>
          <a:bodyPr wrap="square" lIns="0" tIns="0" rIns="0" bIns="0" rtlCol="0">
            <a:spAutoFit/>
          </a:bodyPr>
          <a:lstStyle/>
          <a:p>
            <a:pPr marL="0" indent="0">
              <a:spcBef>
                <a:spcPts val="600"/>
              </a:spcBef>
              <a:buSzPct val="100000"/>
              <a:buFont typeface="Arial"/>
              <a:buNone/>
            </a:pPr>
            <a:r>
              <a:rPr lang="en-US" sz="488" noProof="0" dirty="0">
                <a:solidFill>
                  <a:schemeClr val="accent6"/>
                </a:solidFill>
              </a:rPr>
              <a:t>Copyright © 2016 Deloitte Development LLC. All rights reserved.</a:t>
            </a:r>
          </a:p>
        </p:txBody>
      </p:sp>
      <p:sp>
        <p:nvSpPr>
          <p:cNvPr id="10" name="TextBox 9"/>
          <p:cNvSpPr txBox="1"/>
          <p:nvPr userDrawn="1"/>
        </p:nvSpPr>
        <p:spPr>
          <a:xfrm>
            <a:off x="8560594" y="6477001"/>
            <a:ext cx="230981" cy="75085"/>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488" noProof="0" smtClean="0">
                <a:solidFill>
                  <a:srgbClr val="75787B"/>
                </a:solidFill>
              </a:rPr>
              <a:pPr marL="0" indent="0" algn="r">
                <a:spcBef>
                  <a:spcPts val="600"/>
                </a:spcBef>
                <a:buSzPct val="100000"/>
                <a:buFont typeface="Arial"/>
                <a:buNone/>
              </a:pPr>
              <a:t>‹#›</a:t>
            </a:fld>
            <a:endParaRPr lang="en-US" sz="488" noProof="0" dirty="0">
              <a:solidFill>
                <a:srgbClr val="75787B"/>
              </a:solidFill>
            </a:endParaRPr>
          </a:p>
        </p:txBody>
      </p:sp>
      <p:sp>
        <p:nvSpPr>
          <p:cNvPr id="11" name="Picture Placeholder 2"/>
          <p:cNvSpPr>
            <a:spLocks noGrp="1"/>
          </p:cNvSpPr>
          <p:nvPr>
            <p:ph type="pic" sz="quarter" idx="10"/>
          </p:nvPr>
        </p:nvSpPr>
        <p:spPr>
          <a:xfrm>
            <a:off x="3257550" y="1879600"/>
            <a:ext cx="1162050" cy="1549400"/>
          </a:xfrm>
          <a:prstGeom prst="rect">
            <a:avLst/>
          </a:prstGeom>
        </p:spPr>
        <p:txBody>
          <a:bodyPr/>
          <a:lstStyle/>
          <a:p>
            <a:endParaRPr lang="en-US" dirty="0"/>
          </a:p>
        </p:txBody>
      </p:sp>
      <p:sp>
        <p:nvSpPr>
          <p:cNvPr id="12" name="Picture Placeholder 2"/>
          <p:cNvSpPr>
            <a:spLocks noGrp="1"/>
          </p:cNvSpPr>
          <p:nvPr>
            <p:ph type="pic" sz="quarter" idx="11"/>
          </p:nvPr>
        </p:nvSpPr>
        <p:spPr>
          <a:xfrm>
            <a:off x="6115050" y="1879600"/>
            <a:ext cx="1162050" cy="1549400"/>
          </a:xfrm>
          <a:prstGeom prst="rect">
            <a:avLst/>
          </a:prstGeom>
        </p:spPr>
        <p:txBody>
          <a:bodyPr/>
          <a:lstStyle/>
          <a:p>
            <a:endParaRPr lang="en-US" dirty="0"/>
          </a:p>
        </p:txBody>
      </p:sp>
      <p:sp>
        <p:nvSpPr>
          <p:cNvPr id="17" name="Picture Placeholder 2"/>
          <p:cNvSpPr>
            <a:spLocks noGrp="1"/>
          </p:cNvSpPr>
          <p:nvPr>
            <p:ph type="pic" sz="quarter" idx="12"/>
          </p:nvPr>
        </p:nvSpPr>
        <p:spPr>
          <a:xfrm>
            <a:off x="342900" y="1879600"/>
            <a:ext cx="1162050" cy="1549400"/>
          </a:xfrm>
          <a:prstGeom prst="rect">
            <a:avLst/>
          </a:prstGeom>
        </p:spPr>
        <p:txBody>
          <a:bodyPr/>
          <a:lstStyle/>
          <a:p>
            <a:endParaRPr lang="en-US" dirty="0"/>
          </a:p>
        </p:txBody>
      </p:sp>
      <p:sp>
        <p:nvSpPr>
          <p:cNvPr id="13" name="Text Placeholder 2"/>
          <p:cNvSpPr>
            <a:spLocks noGrp="1"/>
          </p:cNvSpPr>
          <p:nvPr>
            <p:ph type="body" sz="quarter" idx="16" hasCustomPrompt="1"/>
          </p:nvPr>
        </p:nvSpPr>
        <p:spPr>
          <a:xfrm>
            <a:off x="324163" y="3617055"/>
            <a:ext cx="2670792" cy="2870201"/>
          </a:xfrm>
          <a:prstGeom prst="rect">
            <a:avLst/>
          </a:prstGeom>
        </p:spPr>
        <p:txBody>
          <a:bodyPr lIns="0" tIns="0" rIns="0" bIns="0" numCol="1"/>
          <a:lstStyle>
            <a:lvl1pPr>
              <a:spcAft>
                <a:spcPts val="0"/>
              </a:spcAft>
              <a:defRPr>
                <a:solidFill>
                  <a:schemeClr val="bg1"/>
                </a:solidFill>
              </a:defRPr>
            </a:lvl1pPr>
          </a:lstStyle>
          <a:p>
            <a:pPr lvl="0"/>
            <a:r>
              <a:rPr lang="en-US" noProof="0" dirty="0"/>
              <a:t>Click to replace this placeholder text. </a:t>
            </a:r>
            <a:r>
              <a:rPr lang="en-US" noProof="0" dirty="0" err="1"/>
              <a:t>Endamus</a:t>
            </a:r>
            <a:r>
              <a:rPr lang="en-US" noProof="0" dirty="0"/>
              <a:t> </a:t>
            </a:r>
            <a:r>
              <a:rPr lang="en-US" noProof="0" dirty="0" err="1"/>
              <a:t>dem</a:t>
            </a:r>
            <a:r>
              <a:rPr lang="en-US" noProof="0" dirty="0"/>
              <a:t> ex et </a:t>
            </a:r>
            <a:r>
              <a:rPr lang="en-US" noProof="0" dirty="0" err="1"/>
              <a:t>licatint</a:t>
            </a:r>
            <a:r>
              <a:rPr lang="en-US" noProof="0" dirty="0"/>
              <a:t> </a:t>
            </a:r>
            <a:r>
              <a:rPr lang="en-US" noProof="0" dirty="0" err="1"/>
              <a:t>renda</a:t>
            </a:r>
            <a:r>
              <a:rPr lang="en-US" noProof="0" dirty="0"/>
              <a:t> </a:t>
            </a:r>
            <a:r>
              <a:rPr lang="en-US" noProof="0" dirty="0" err="1"/>
              <a:t>nimi</a:t>
            </a:r>
            <a:r>
              <a:rPr lang="en-US" noProof="0" dirty="0"/>
              <a:t>, </a:t>
            </a:r>
            <a:r>
              <a:rPr lang="en-US" noProof="0" dirty="0" err="1"/>
              <a:t>volores</a:t>
            </a:r>
            <a:r>
              <a:rPr lang="en-US" noProof="0" dirty="0"/>
              <a:t> </a:t>
            </a:r>
            <a:r>
              <a:rPr lang="en-US" noProof="0" dirty="0" err="1"/>
              <a:t>tibus</a:t>
            </a:r>
            <a:r>
              <a:rPr lang="en-US" noProof="0" dirty="0"/>
              <a:t>, </a:t>
            </a:r>
            <a:r>
              <a:rPr lang="en-US" noProof="0" dirty="0" err="1"/>
              <a:t>aut</a:t>
            </a:r>
            <a:r>
              <a:rPr lang="en-US" noProof="0" dirty="0"/>
              <a:t> </a:t>
            </a:r>
            <a:r>
              <a:rPr lang="en-US" noProof="0" dirty="0" err="1"/>
              <a:t>icatint</a:t>
            </a:r>
            <a:r>
              <a:rPr lang="en-US" noProof="0" dirty="0"/>
              <a:t> </a:t>
            </a:r>
            <a:r>
              <a:rPr lang="en-US" noProof="0" dirty="0" err="1"/>
              <a:t>renda</a:t>
            </a:r>
            <a:r>
              <a:rPr lang="en-US" noProof="0" dirty="0"/>
              <a:t> </a:t>
            </a:r>
            <a:r>
              <a:rPr lang="en-US" noProof="0" dirty="0" err="1"/>
              <a:t>nimi</a:t>
            </a:r>
            <a:r>
              <a:rPr lang="en-US" noProof="0" dirty="0"/>
              <a:t>, </a:t>
            </a:r>
            <a:r>
              <a:rPr lang="en-US" noProof="0" dirty="0" err="1"/>
              <a:t>volores</a:t>
            </a:r>
            <a:r>
              <a:rPr lang="en-US" noProof="0" dirty="0"/>
              <a:t> </a:t>
            </a:r>
            <a:r>
              <a:rPr lang="en-US" noProof="0" dirty="0" err="1"/>
              <a:t>tibus</a:t>
            </a:r>
            <a:r>
              <a:rPr lang="en-US" noProof="0" dirty="0"/>
              <a:t>, </a:t>
            </a:r>
            <a:r>
              <a:rPr lang="en-US" noProof="0" dirty="0" err="1"/>
              <a:t>aut</a:t>
            </a:r>
            <a:r>
              <a:rPr lang="en-US" noProof="0" dirty="0"/>
              <a:t>.</a:t>
            </a:r>
          </a:p>
        </p:txBody>
      </p:sp>
      <p:sp>
        <p:nvSpPr>
          <p:cNvPr id="14" name="Text Placeholder 2"/>
          <p:cNvSpPr>
            <a:spLocks noGrp="1"/>
          </p:cNvSpPr>
          <p:nvPr>
            <p:ph type="body" sz="quarter" idx="17" hasCustomPrompt="1"/>
          </p:nvPr>
        </p:nvSpPr>
        <p:spPr>
          <a:xfrm>
            <a:off x="3264165" y="3617055"/>
            <a:ext cx="2670792" cy="2870201"/>
          </a:xfrm>
          <a:prstGeom prst="rect">
            <a:avLst/>
          </a:prstGeom>
        </p:spPr>
        <p:txBody>
          <a:bodyPr lIns="0" tIns="0" rIns="0" bIns="0" numCol="1"/>
          <a:lstStyle>
            <a:lvl1pPr>
              <a:spcAft>
                <a:spcPts val="0"/>
              </a:spcAft>
              <a:defRPr>
                <a:solidFill>
                  <a:schemeClr val="bg1"/>
                </a:solidFill>
              </a:defRPr>
            </a:lvl1pPr>
          </a:lstStyle>
          <a:p>
            <a:pPr lvl="0"/>
            <a:r>
              <a:rPr lang="en-US" noProof="0" dirty="0"/>
              <a:t>Click to replace this placeholder text. </a:t>
            </a:r>
            <a:r>
              <a:rPr lang="en-US" noProof="0" dirty="0" err="1"/>
              <a:t>Endamus</a:t>
            </a:r>
            <a:r>
              <a:rPr lang="en-US" noProof="0" dirty="0"/>
              <a:t> </a:t>
            </a:r>
            <a:r>
              <a:rPr lang="en-US" noProof="0" dirty="0" err="1"/>
              <a:t>dem</a:t>
            </a:r>
            <a:r>
              <a:rPr lang="en-US" noProof="0" dirty="0"/>
              <a:t> ex et </a:t>
            </a:r>
            <a:r>
              <a:rPr lang="en-US" noProof="0" dirty="0" err="1"/>
              <a:t>licatint</a:t>
            </a:r>
            <a:r>
              <a:rPr lang="en-US" noProof="0" dirty="0"/>
              <a:t> </a:t>
            </a:r>
            <a:r>
              <a:rPr lang="en-US" noProof="0" dirty="0" err="1"/>
              <a:t>renda</a:t>
            </a:r>
            <a:r>
              <a:rPr lang="en-US" noProof="0" dirty="0"/>
              <a:t> </a:t>
            </a:r>
            <a:r>
              <a:rPr lang="en-US" noProof="0" dirty="0" err="1"/>
              <a:t>nimi</a:t>
            </a:r>
            <a:r>
              <a:rPr lang="en-US" noProof="0" dirty="0"/>
              <a:t>, </a:t>
            </a:r>
            <a:r>
              <a:rPr lang="en-US" noProof="0" dirty="0" err="1"/>
              <a:t>volores</a:t>
            </a:r>
            <a:r>
              <a:rPr lang="en-US" noProof="0" dirty="0"/>
              <a:t> </a:t>
            </a:r>
            <a:r>
              <a:rPr lang="en-US" noProof="0" dirty="0" err="1"/>
              <a:t>tibus</a:t>
            </a:r>
            <a:r>
              <a:rPr lang="en-US" noProof="0" dirty="0"/>
              <a:t>, </a:t>
            </a:r>
            <a:r>
              <a:rPr lang="en-US" noProof="0" dirty="0" err="1"/>
              <a:t>aut</a:t>
            </a:r>
            <a:r>
              <a:rPr lang="en-US" noProof="0" dirty="0"/>
              <a:t> </a:t>
            </a:r>
            <a:r>
              <a:rPr lang="en-US" noProof="0" dirty="0" err="1"/>
              <a:t>icatint</a:t>
            </a:r>
            <a:r>
              <a:rPr lang="en-US" noProof="0" dirty="0"/>
              <a:t> </a:t>
            </a:r>
            <a:r>
              <a:rPr lang="en-US" noProof="0" dirty="0" err="1"/>
              <a:t>renda</a:t>
            </a:r>
            <a:r>
              <a:rPr lang="en-US" noProof="0" dirty="0"/>
              <a:t> </a:t>
            </a:r>
            <a:r>
              <a:rPr lang="en-US" noProof="0" dirty="0" err="1"/>
              <a:t>nimi</a:t>
            </a:r>
            <a:r>
              <a:rPr lang="en-US" noProof="0" dirty="0"/>
              <a:t>, </a:t>
            </a:r>
            <a:r>
              <a:rPr lang="en-US" noProof="0" dirty="0" err="1"/>
              <a:t>volores</a:t>
            </a:r>
            <a:r>
              <a:rPr lang="en-US" noProof="0" dirty="0"/>
              <a:t> </a:t>
            </a:r>
            <a:r>
              <a:rPr lang="en-US" noProof="0" dirty="0" err="1"/>
              <a:t>tibus</a:t>
            </a:r>
            <a:r>
              <a:rPr lang="en-US" noProof="0" dirty="0"/>
              <a:t>, </a:t>
            </a:r>
            <a:r>
              <a:rPr lang="en-US" noProof="0" dirty="0" err="1"/>
              <a:t>aut</a:t>
            </a:r>
            <a:r>
              <a:rPr lang="en-US" noProof="0" dirty="0"/>
              <a:t>.</a:t>
            </a:r>
          </a:p>
        </p:txBody>
      </p:sp>
      <p:sp>
        <p:nvSpPr>
          <p:cNvPr id="15" name="Text Placeholder 2"/>
          <p:cNvSpPr>
            <a:spLocks noGrp="1"/>
          </p:cNvSpPr>
          <p:nvPr>
            <p:ph type="body" sz="quarter" idx="18" hasCustomPrompt="1"/>
          </p:nvPr>
        </p:nvSpPr>
        <p:spPr>
          <a:xfrm>
            <a:off x="6121736" y="3617055"/>
            <a:ext cx="2670792" cy="2870201"/>
          </a:xfrm>
          <a:prstGeom prst="rect">
            <a:avLst/>
          </a:prstGeom>
        </p:spPr>
        <p:txBody>
          <a:bodyPr lIns="0" tIns="0" rIns="0" bIns="0" numCol="1"/>
          <a:lstStyle>
            <a:lvl1pPr>
              <a:spcAft>
                <a:spcPts val="0"/>
              </a:spcAft>
              <a:defRPr>
                <a:solidFill>
                  <a:schemeClr val="bg1"/>
                </a:solidFill>
              </a:defRPr>
            </a:lvl1pPr>
          </a:lstStyle>
          <a:p>
            <a:pPr lvl="0"/>
            <a:r>
              <a:rPr lang="en-US" noProof="0" dirty="0"/>
              <a:t>Click to replace this placeholder text. </a:t>
            </a:r>
            <a:r>
              <a:rPr lang="en-US" noProof="0" dirty="0" err="1"/>
              <a:t>Endamus</a:t>
            </a:r>
            <a:r>
              <a:rPr lang="en-US" noProof="0" dirty="0"/>
              <a:t> </a:t>
            </a:r>
            <a:r>
              <a:rPr lang="en-US" noProof="0" dirty="0" err="1"/>
              <a:t>dem</a:t>
            </a:r>
            <a:r>
              <a:rPr lang="en-US" noProof="0" dirty="0"/>
              <a:t> ex et </a:t>
            </a:r>
            <a:r>
              <a:rPr lang="en-US" noProof="0" dirty="0" err="1"/>
              <a:t>licatint</a:t>
            </a:r>
            <a:r>
              <a:rPr lang="en-US" noProof="0" dirty="0"/>
              <a:t> </a:t>
            </a:r>
            <a:r>
              <a:rPr lang="en-US" noProof="0" dirty="0" err="1"/>
              <a:t>renda</a:t>
            </a:r>
            <a:r>
              <a:rPr lang="en-US" noProof="0" dirty="0"/>
              <a:t> </a:t>
            </a:r>
            <a:r>
              <a:rPr lang="en-US" noProof="0" dirty="0" err="1"/>
              <a:t>nimi</a:t>
            </a:r>
            <a:r>
              <a:rPr lang="en-US" noProof="0" dirty="0"/>
              <a:t>, </a:t>
            </a:r>
            <a:r>
              <a:rPr lang="en-US" noProof="0" dirty="0" err="1"/>
              <a:t>volores</a:t>
            </a:r>
            <a:r>
              <a:rPr lang="en-US" noProof="0" dirty="0"/>
              <a:t> </a:t>
            </a:r>
            <a:r>
              <a:rPr lang="en-US" noProof="0" dirty="0" err="1"/>
              <a:t>tibus</a:t>
            </a:r>
            <a:r>
              <a:rPr lang="en-US" noProof="0" dirty="0"/>
              <a:t>, </a:t>
            </a:r>
            <a:r>
              <a:rPr lang="en-US" noProof="0" dirty="0" err="1"/>
              <a:t>aut</a:t>
            </a:r>
            <a:r>
              <a:rPr lang="en-US" noProof="0" dirty="0"/>
              <a:t> </a:t>
            </a:r>
            <a:r>
              <a:rPr lang="en-US" noProof="0" dirty="0" err="1"/>
              <a:t>icatint</a:t>
            </a:r>
            <a:r>
              <a:rPr lang="en-US" noProof="0" dirty="0"/>
              <a:t> </a:t>
            </a:r>
            <a:r>
              <a:rPr lang="en-US" noProof="0" dirty="0" err="1"/>
              <a:t>renda</a:t>
            </a:r>
            <a:r>
              <a:rPr lang="en-US" noProof="0" dirty="0"/>
              <a:t> </a:t>
            </a:r>
            <a:r>
              <a:rPr lang="en-US" noProof="0" dirty="0" err="1"/>
              <a:t>nimi</a:t>
            </a:r>
            <a:r>
              <a:rPr lang="en-US" noProof="0" dirty="0"/>
              <a:t>, </a:t>
            </a:r>
            <a:r>
              <a:rPr lang="en-US" noProof="0" dirty="0" err="1"/>
              <a:t>volores</a:t>
            </a:r>
            <a:r>
              <a:rPr lang="en-US" noProof="0" dirty="0"/>
              <a:t> </a:t>
            </a:r>
            <a:r>
              <a:rPr lang="en-US" noProof="0" dirty="0" err="1"/>
              <a:t>tibus</a:t>
            </a:r>
            <a:r>
              <a:rPr lang="en-US" noProof="0" dirty="0"/>
              <a:t>, </a:t>
            </a:r>
            <a:r>
              <a:rPr lang="en-US" noProof="0" dirty="0" err="1"/>
              <a:t>aut</a:t>
            </a:r>
            <a:r>
              <a:rPr lang="en-US" noProof="0" dirty="0"/>
              <a:t>.</a:t>
            </a:r>
          </a:p>
        </p:txBody>
      </p:sp>
    </p:spTree>
    <p:extLst>
      <p:ext uri="{BB962C8B-B14F-4D97-AF65-F5344CB8AC3E}">
        <p14:creationId xmlns:p14="http://schemas.microsoft.com/office/powerpoint/2010/main" val="323545066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mp; subtitle Blackbackground">
    <p:bg>
      <p:bgRef idx="1001">
        <a:schemeClr val="bg1"/>
      </p:bgRef>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500" b="0">
                <a:solidFill>
                  <a:schemeClr val="tx2"/>
                </a:solidFill>
              </a:defRPr>
            </a:lvl1pPr>
          </a:lstStyle>
          <a:p>
            <a:pPr lvl="0"/>
            <a:r>
              <a:rPr lang="en-US" noProof="0" dirty="0"/>
              <a:t>Click to add subtitle</a:t>
            </a:r>
          </a:p>
        </p:txBody>
      </p:sp>
      <p:sp>
        <p:nvSpPr>
          <p:cNvPr id="11" name="Title Placeholder 1"/>
          <p:cNvSpPr>
            <a:spLocks noGrp="1"/>
          </p:cNvSpPr>
          <p:nvPr>
            <p:ph type="title" hasCustomPrompt="1"/>
          </p:nvPr>
        </p:nvSpPr>
        <p:spPr>
          <a:xfrm>
            <a:off x="376238" y="317501"/>
            <a:ext cx="8391525" cy="334101"/>
          </a:xfrm>
          <a:prstGeom prst="rect">
            <a:avLst/>
          </a:prstGeom>
        </p:spPr>
        <p:txBody>
          <a:bodyPr vert="horz" lIns="0" tIns="0" rIns="0" bIns="0" rtlCol="0" anchor="t" anchorCtr="0">
            <a:noAutofit/>
          </a:bodyPr>
          <a:lstStyle>
            <a:lvl1pPr>
              <a:defRPr/>
            </a:lvl1pPr>
          </a:lstStyle>
          <a:p>
            <a:r>
              <a:rPr lang="en-US" noProof="0" dirty="0"/>
              <a:t>Click to add title</a:t>
            </a:r>
          </a:p>
        </p:txBody>
      </p:sp>
    </p:spTree>
    <p:extLst>
      <p:ext uri="{BB962C8B-B14F-4D97-AF65-F5344CB8AC3E}">
        <p14:creationId xmlns:p14="http://schemas.microsoft.com/office/powerpoint/2010/main" val="3723167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6"/>
        <p:cNvGrpSpPr/>
        <p:nvPr/>
      </p:nvGrpSpPr>
      <p:grpSpPr>
        <a:xfrm>
          <a:off x="0" y="0"/>
          <a:ext cx="0" cy="0"/>
          <a:chOff x="0" y="0"/>
          <a:chExt cx="0" cy="0"/>
        </a:xfrm>
      </p:grpSpPr>
      <p:sp>
        <p:nvSpPr>
          <p:cNvPr id="17" name="Google Shape;17;p2"/>
          <p:cNvSpPr txBox="1">
            <a:spLocks noGrp="1"/>
          </p:cNvSpPr>
          <p:nvPr>
            <p:ph type="title"/>
          </p:nvPr>
        </p:nvSpPr>
        <p:spPr>
          <a:xfrm>
            <a:off x="-11" y="-11"/>
            <a:ext cx="8229600" cy="7338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FFFFFF"/>
              </a:buClr>
              <a:buSzPts val="3600"/>
              <a:buFont typeface="Calibri"/>
              <a:buNone/>
              <a:defRPr sz="3600" b="0" i="0" u="none" strike="noStrike" cap="none">
                <a:solidFill>
                  <a:srgbClr val="FFFFFF"/>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extLst>
      <p:ext uri="{BB962C8B-B14F-4D97-AF65-F5344CB8AC3E}">
        <p14:creationId xmlns:p14="http://schemas.microsoft.com/office/powerpoint/2010/main" val="329331224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Master" type="obj">
  <p:cSld name="Master">
    <p:spTree>
      <p:nvGrpSpPr>
        <p:cNvPr id="1" name="Shape 18"/>
        <p:cNvGrpSpPr/>
        <p:nvPr/>
      </p:nvGrpSpPr>
      <p:grpSpPr>
        <a:xfrm>
          <a:off x="0" y="0"/>
          <a:ext cx="0" cy="0"/>
          <a:chOff x="0" y="0"/>
          <a:chExt cx="0" cy="0"/>
        </a:xfrm>
      </p:grpSpPr>
      <p:sp>
        <p:nvSpPr>
          <p:cNvPr id="19" name="Google Shape;19;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3"/>
          <p:cNvSpPr txBox="1">
            <a:spLocks noGrp="1"/>
          </p:cNvSpPr>
          <p:nvPr>
            <p:ph type="title"/>
          </p:nvPr>
        </p:nvSpPr>
        <p:spPr>
          <a:xfrm>
            <a:off x="-11" y="177789"/>
            <a:ext cx="8229600" cy="7338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FFFFFF"/>
              </a:buClr>
              <a:buSzPts val="3600"/>
              <a:buFont typeface="Calibri"/>
              <a:buNone/>
              <a:defRPr sz="3600" b="0" i="0" u="none" strike="noStrike" cap="none">
                <a:solidFill>
                  <a:srgbClr val="FFFFF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91090968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7" name="Google Shape;27;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4008976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72372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8DD9B-8835-CA43-8DDF-95A58E9E8A5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6C8BDED-338E-EA43-AFD1-359C4C94185C}"/>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0A40554-ABFA-A24A-B685-B97FEB38CB1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DE1DAA4-EFF8-3B44-AE1E-FEE71B101D79}"/>
              </a:ext>
            </a:extLst>
          </p:cNvPr>
          <p:cNvSpPr>
            <a:spLocks noGrp="1"/>
          </p:cNvSpPr>
          <p:nvPr>
            <p:ph type="dt" sz="half" idx="10"/>
          </p:nvPr>
        </p:nvSpPr>
        <p:spPr/>
        <p:txBody>
          <a:bodyPr/>
          <a:lstStyle/>
          <a:p>
            <a:fld id="{A7ED3217-8EF9-4D17-9D17-FBFAF278C83A}" type="datetimeFigureOut">
              <a:rPr lang="en-US" smtClean="0"/>
              <a:t>10/12/18</a:t>
            </a:fld>
            <a:endParaRPr lang="en-US"/>
          </a:p>
        </p:txBody>
      </p:sp>
      <p:sp>
        <p:nvSpPr>
          <p:cNvPr id="6" name="Footer Placeholder 5">
            <a:extLst>
              <a:ext uri="{FF2B5EF4-FFF2-40B4-BE49-F238E27FC236}">
                <a16:creationId xmlns:a16="http://schemas.microsoft.com/office/drawing/2014/main" id="{9171C17F-6D82-4644-8787-3FD9C8998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FAB70B-6A94-E347-BB01-586FA267D334}"/>
              </a:ext>
            </a:extLst>
          </p:cNvPr>
          <p:cNvSpPr>
            <a:spLocks noGrp="1"/>
          </p:cNvSpPr>
          <p:nvPr>
            <p:ph type="sldNum" sz="quarter" idx="12"/>
          </p:nvPr>
        </p:nvSpPr>
        <p:spPr/>
        <p:txBody>
          <a:bodyPr/>
          <a:lstStyle/>
          <a:p>
            <a:fld id="{8A66FBCF-8101-49AF-A679-9B24C7A26814}" type="slidenum">
              <a:rPr lang="en-US" smtClean="0"/>
              <a:t>‹#›</a:t>
            </a:fld>
            <a:endParaRPr lang="en-US"/>
          </a:p>
        </p:txBody>
      </p:sp>
    </p:spTree>
    <p:extLst>
      <p:ext uri="{BB962C8B-B14F-4D97-AF65-F5344CB8AC3E}">
        <p14:creationId xmlns:p14="http://schemas.microsoft.com/office/powerpoint/2010/main" val="8411317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9214319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8059786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481949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7" name="Google Shape;57;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540171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0419472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 name="Google Shape;71;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3079314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26472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jp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oleObject" Target="../embeddings/oleObject1.bin"/><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vmlDrawing" Target="../drawings/vmlDrawing1.v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image" Target="../media/image3.emf"/><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tags" Target="../tags/tag1.xml"/><Relationship Id="rId20" Type="http://schemas.openxmlformats.org/officeDocument/2006/relationships/slideLayout" Target="../slideLayouts/slideLayout62.xml"/><Relationship Id="rId41"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theme" Target="../theme/theme5.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3721F-468D-2741-B2AB-54B07048AA3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FC6A27-A73E-684A-A473-0BE4F9C32163}"/>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D189CB-5436-2C4D-A32B-86A5D30F2F1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7ED3217-8EF9-4D17-9D17-FBFAF278C83A}" type="datetimeFigureOut">
              <a:rPr lang="en-US" smtClean="0"/>
              <a:t>10/12/18</a:t>
            </a:fld>
            <a:endParaRPr lang="en-US"/>
          </a:p>
        </p:txBody>
      </p:sp>
      <p:sp>
        <p:nvSpPr>
          <p:cNvPr id="5" name="Footer Placeholder 4">
            <a:extLst>
              <a:ext uri="{FF2B5EF4-FFF2-40B4-BE49-F238E27FC236}">
                <a16:creationId xmlns:a16="http://schemas.microsoft.com/office/drawing/2014/main" id="{817C5673-FB0B-3E4C-A70C-8BA6FBA97D9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2E82A1-D6FF-494D-A6B7-7D798B16FBA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A66FBCF-8101-49AF-A679-9B24C7A26814}" type="slidenum">
              <a:rPr lang="en-US" smtClean="0"/>
              <a:t>‹#›</a:t>
            </a:fld>
            <a:endParaRPr lang="en-US"/>
          </a:p>
        </p:txBody>
      </p:sp>
    </p:spTree>
    <p:extLst>
      <p:ext uri="{BB962C8B-B14F-4D97-AF65-F5344CB8AC3E}">
        <p14:creationId xmlns:p14="http://schemas.microsoft.com/office/powerpoint/2010/main" val="200607080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0"/>
            <a:ext cx="8229600" cy="1143200"/>
          </a:xfrm>
          <a:prstGeom prst="rect">
            <a:avLst/>
          </a:prstGeom>
          <a:noFill/>
          <a:ln>
            <a:noFill/>
          </a:ln>
        </p:spPr>
        <p:txBody>
          <a:bodyPr lIns="91425" tIns="91425" rIns="91425" bIns="91425" anchor="ctr" anchorCtr="0"/>
          <a:lstStyle>
            <a:lvl1pPr marL="0" marR="0" lvl="0" indent="0" algn="r" rtl="0">
              <a:spcBef>
                <a:spcPts val="0"/>
              </a:spcBef>
              <a:buClr>
                <a:schemeClr val="dk1"/>
              </a:buClr>
              <a:buSzPct val="100000"/>
              <a:buFont typeface="Calibri"/>
              <a:buNone/>
              <a:defRPr sz="3200">
                <a:latin typeface="Calibri"/>
                <a:ea typeface="Calibri"/>
                <a:cs typeface="Calibri"/>
                <a:sym typeface="Calibri"/>
              </a:defRPr>
            </a:lvl1pPr>
            <a:lvl2pPr marL="0" marR="0" lvl="1" indent="0" algn="l" rtl="0">
              <a:spcBef>
                <a:spcPts val="0"/>
              </a:spcBef>
              <a:buSzPct val="100000"/>
              <a:buFont typeface="Calibri"/>
              <a:defRPr sz="3200">
                <a:latin typeface="Calibri"/>
                <a:ea typeface="Calibri"/>
                <a:cs typeface="Calibri"/>
                <a:sym typeface="Calibri"/>
              </a:defRPr>
            </a:lvl2pPr>
            <a:lvl3pPr marL="0" marR="0" lvl="2" indent="0" algn="l" rtl="0">
              <a:spcBef>
                <a:spcPts val="0"/>
              </a:spcBef>
              <a:buSzPct val="100000"/>
              <a:buFont typeface="Calibri"/>
              <a:defRPr sz="3200">
                <a:latin typeface="Calibri"/>
                <a:ea typeface="Calibri"/>
                <a:cs typeface="Calibri"/>
                <a:sym typeface="Calibri"/>
              </a:defRPr>
            </a:lvl3pPr>
            <a:lvl4pPr marL="0" marR="0" lvl="3" indent="0" algn="l" rtl="0">
              <a:spcBef>
                <a:spcPts val="0"/>
              </a:spcBef>
              <a:buSzPct val="100000"/>
              <a:buFont typeface="Calibri"/>
              <a:defRPr sz="3200">
                <a:latin typeface="Calibri"/>
                <a:ea typeface="Calibri"/>
                <a:cs typeface="Calibri"/>
                <a:sym typeface="Calibri"/>
              </a:defRPr>
            </a:lvl4pPr>
            <a:lvl5pPr marL="0" marR="0" lvl="4" indent="0" algn="l" rtl="0">
              <a:spcBef>
                <a:spcPts val="0"/>
              </a:spcBef>
              <a:buSzPct val="100000"/>
              <a:buFont typeface="Calibri"/>
              <a:defRPr sz="3200">
                <a:latin typeface="Calibri"/>
                <a:ea typeface="Calibri"/>
                <a:cs typeface="Calibri"/>
                <a:sym typeface="Calibri"/>
              </a:defRPr>
            </a:lvl5pPr>
            <a:lvl6pPr marL="0" marR="0" lvl="5" indent="0" algn="l" rtl="0">
              <a:spcBef>
                <a:spcPts val="0"/>
              </a:spcBef>
              <a:buSzPct val="100000"/>
              <a:buFont typeface="Calibri"/>
              <a:defRPr sz="3200">
                <a:latin typeface="Calibri"/>
                <a:ea typeface="Calibri"/>
                <a:cs typeface="Calibri"/>
                <a:sym typeface="Calibri"/>
              </a:defRPr>
            </a:lvl6pPr>
            <a:lvl7pPr marL="0" marR="0" lvl="6" indent="0" algn="l" rtl="0">
              <a:spcBef>
                <a:spcPts val="0"/>
              </a:spcBef>
              <a:buSzPct val="100000"/>
              <a:buFont typeface="Calibri"/>
              <a:defRPr sz="3200">
                <a:latin typeface="Calibri"/>
                <a:ea typeface="Calibri"/>
                <a:cs typeface="Calibri"/>
                <a:sym typeface="Calibri"/>
              </a:defRPr>
            </a:lvl7pPr>
            <a:lvl8pPr marL="0" marR="0" lvl="7" indent="0" algn="l" rtl="0">
              <a:spcBef>
                <a:spcPts val="0"/>
              </a:spcBef>
              <a:buSzPct val="100000"/>
              <a:buFont typeface="Calibri"/>
              <a:defRPr sz="3200">
                <a:latin typeface="Calibri"/>
                <a:ea typeface="Calibri"/>
                <a:cs typeface="Calibri"/>
                <a:sym typeface="Calibri"/>
              </a:defRPr>
            </a:lvl8pPr>
            <a:lvl9pPr marL="0" marR="0" lvl="8" indent="0" algn="l" rtl="0">
              <a:spcBef>
                <a:spcPts val="0"/>
              </a:spcBef>
              <a:buSzPct val="100000"/>
              <a:buFont typeface="Calibri"/>
              <a:defRPr sz="3200">
                <a:latin typeface="Calibri"/>
                <a:ea typeface="Calibri"/>
                <a:cs typeface="Calibri"/>
                <a:sym typeface="Calibri"/>
              </a:defRPr>
            </a:lvl9pPr>
          </a:lstStyle>
          <a:p>
            <a:endParaRPr/>
          </a:p>
        </p:txBody>
      </p:sp>
      <p:sp>
        <p:nvSpPr>
          <p:cNvPr id="52" name="Shape 52"/>
          <p:cNvSpPr txBox="1">
            <a:spLocks noGrp="1"/>
          </p:cNvSpPr>
          <p:nvPr>
            <p:ph type="body" idx="1"/>
          </p:nvPr>
        </p:nvSpPr>
        <p:spPr>
          <a:xfrm>
            <a:off x="457200" y="1600200"/>
            <a:ext cx="8229600" cy="4526000"/>
          </a:xfrm>
          <a:prstGeom prst="rect">
            <a:avLst/>
          </a:prstGeom>
          <a:noFill/>
          <a:ln>
            <a:noFill/>
          </a:ln>
        </p:spPr>
        <p:txBody>
          <a:bodyPr lIns="91425" tIns="91425" rIns="91425" bIns="91425" anchor="t" anchorCtr="0"/>
          <a:lstStyle>
            <a:lvl1pPr marL="342900" marR="0" lvl="0" indent="-139700" algn="l" rtl="0">
              <a:lnSpc>
                <a:spcPct val="115000"/>
              </a:lnSpc>
              <a:spcBef>
                <a:spcPts val="640"/>
              </a:spcBef>
              <a:buClr>
                <a:schemeClr val="dk1"/>
              </a:buClr>
              <a:buSzPct val="100000"/>
              <a:buFont typeface="Calibri"/>
              <a:buChar char="●"/>
              <a:defRPr sz="1800">
                <a:latin typeface="Calibri"/>
                <a:ea typeface="Calibri"/>
                <a:cs typeface="Calibri"/>
                <a:sym typeface="Calibri"/>
              </a:defRPr>
            </a:lvl1pPr>
            <a:lvl2pPr marL="742950" marR="0" lvl="1" indent="-107950" algn="l" rtl="0">
              <a:lnSpc>
                <a:spcPct val="115000"/>
              </a:lnSpc>
              <a:spcBef>
                <a:spcPts val="560"/>
              </a:spcBef>
              <a:buClr>
                <a:schemeClr val="dk1"/>
              </a:buClr>
              <a:buSzPct val="100000"/>
              <a:buFont typeface="Calibri"/>
              <a:buChar char="○"/>
              <a:defRPr sz="1800">
                <a:latin typeface="Calibri"/>
                <a:ea typeface="Calibri"/>
                <a:cs typeface="Calibri"/>
                <a:sym typeface="Calibri"/>
              </a:defRPr>
            </a:lvl2pPr>
            <a:lvl3pPr marL="1143000" marR="0" lvl="2" indent="-76200" algn="l" rtl="0">
              <a:lnSpc>
                <a:spcPct val="115000"/>
              </a:lnSpc>
              <a:spcBef>
                <a:spcPts val="480"/>
              </a:spcBef>
              <a:buClr>
                <a:schemeClr val="dk1"/>
              </a:buClr>
              <a:buSzPct val="100000"/>
              <a:buFont typeface="Calibri"/>
              <a:buChar char="■"/>
              <a:defRPr sz="1800">
                <a:latin typeface="Calibri"/>
                <a:ea typeface="Calibri"/>
                <a:cs typeface="Calibri"/>
                <a:sym typeface="Calibri"/>
              </a:defRPr>
            </a:lvl3pPr>
            <a:lvl4pPr marL="1600200" marR="0" lvl="3" indent="-101600" algn="l" rtl="0">
              <a:lnSpc>
                <a:spcPct val="115000"/>
              </a:lnSpc>
              <a:spcBef>
                <a:spcPts val="400"/>
              </a:spcBef>
              <a:buClr>
                <a:schemeClr val="dk1"/>
              </a:buClr>
              <a:buSzPct val="100000"/>
              <a:buFont typeface="Calibri"/>
              <a:buChar char="●"/>
              <a:defRPr sz="1800">
                <a:latin typeface="Calibri"/>
                <a:ea typeface="Calibri"/>
                <a:cs typeface="Calibri"/>
                <a:sym typeface="Calibri"/>
              </a:defRPr>
            </a:lvl4pPr>
            <a:lvl5pPr marL="2057400" marR="0" lvl="4" indent="-101600" algn="l" rtl="0">
              <a:lnSpc>
                <a:spcPct val="115000"/>
              </a:lnSpc>
              <a:spcBef>
                <a:spcPts val="400"/>
              </a:spcBef>
              <a:buClr>
                <a:schemeClr val="dk1"/>
              </a:buClr>
              <a:buSzPct val="100000"/>
              <a:buFont typeface="Calibri"/>
              <a:buChar char="○"/>
              <a:defRPr sz="1800">
                <a:latin typeface="Calibri"/>
                <a:ea typeface="Calibri"/>
                <a:cs typeface="Calibri"/>
                <a:sym typeface="Calibri"/>
              </a:defRPr>
            </a:lvl5pPr>
            <a:lvl6pPr marL="2514600" marR="0" lvl="5" indent="-101600" algn="l" rtl="0">
              <a:lnSpc>
                <a:spcPct val="115000"/>
              </a:lnSpc>
              <a:spcBef>
                <a:spcPts val="400"/>
              </a:spcBef>
              <a:buClr>
                <a:schemeClr val="dk1"/>
              </a:buClr>
              <a:buSzPct val="100000"/>
              <a:buFont typeface="Calibri"/>
              <a:buChar char="■"/>
              <a:defRPr sz="1800">
                <a:latin typeface="Calibri"/>
                <a:ea typeface="Calibri"/>
                <a:cs typeface="Calibri"/>
                <a:sym typeface="Calibri"/>
              </a:defRPr>
            </a:lvl6pPr>
            <a:lvl7pPr marL="2971800" marR="0" lvl="6" indent="-101600" algn="l" rtl="0">
              <a:lnSpc>
                <a:spcPct val="115000"/>
              </a:lnSpc>
              <a:spcBef>
                <a:spcPts val="400"/>
              </a:spcBef>
              <a:buClr>
                <a:schemeClr val="dk1"/>
              </a:buClr>
              <a:buSzPct val="100000"/>
              <a:buFont typeface="Calibri"/>
              <a:buChar char="●"/>
              <a:defRPr sz="1800">
                <a:latin typeface="Calibri"/>
                <a:ea typeface="Calibri"/>
                <a:cs typeface="Calibri"/>
                <a:sym typeface="Calibri"/>
              </a:defRPr>
            </a:lvl7pPr>
            <a:lvl8pPr marL="3429000" marR="0" lvl="7" indent="-101600" algn="l" rtl="0">
              <a:lnSpc>
                <a:spcPct val="115000"/>
              </a:lnSpc>
              <a:spcBef>
                <a:spcPts val="400"/>
              </a:spcBef>
              <a:buClr>
                <a:schemeClr val="dk1"/>
              </a:buClr>
              <a:buSzPct val="100000"/>
              <a:buFont typeface="Calibri"/>
              <a:buChar char="○"/>
              <a:defRPr sz="1800">
                <a:latin typeface="Calibri"/>
                <a:ea typeface="Calibri"/>
                <a:cs typeface="Calibri"/>
                <a:sym typeface="Calibri"/>
              </a:defRPr>
            </a:lvl8pPr>
            <a:lvl9pPr marL="3886200" marR="0" lvl="8" indent="-101600" algn="l" rtl="0">
              <a:lnSpc>
                <a:spcPct val="115000"/>
              </a:lnSpc>
              <a:spcBef>
                <a:spcPts val="400"/>
              </a:spcBef>
              <a:buClr>
                <a:schemeClr val="dk1"/>
              </a:buClr>
              <a:buSzPct val="100000"/>
              <a:buFont typeface="Calibri"/>
              <a:buChar char="■"/>
              <a:defRPr sz="1800">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6356349"/>
            <a:ext cx="2133600" cy="365200"/>
          </a:xfrm>
          <a:prstGeom prst="rect">
            <a:avLst/>
          </a:prstGeom>
          <a:noFill/>
          <a:ln>
            <a:noFill/>
          </a:ln>
        </p:spPr>
        <p:txBody>
          <a:bodyPr lIns="91425" tIns="91425" rIns="91425" bIns="91425" anchor="ctr" anchorCtr="0"/>
          <a:lstStyle>
            <a:lvl1pPr marL="0" marR="0" lvl="0" indent="0" algn="l"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54" name="Shape 54"/>
          <p:cNvSpPr txBox="1">
            <a:spLocks noGrp="1"/>
          </p:cNvSpPr>
          <p:nvPr>
            <p:ph type="ftr" idx="11"/>
          </p:nvPr>
        </p:nvSpPr>
        <p:spPr>
          <a:xfrm>
            <a:off x="3124200" y="6356349"/>
            <a:ext cx="2895600" cy="365200"/>
          </a:xfrm>
          <a:prstGeom prst="rect">
            <a:avLst/>
          </a:prstGeom>
          <a:noFill/>
          <a:ln>
            <a:noFill/>
          </a:ln>
        </p:spPr>
        <p:txBody>
          <a:bodyPr lIns="91425" tIns="91425" rIns="91425" bIns="91425" anchor="ctr" anchorCtr="0"/>
          <a:lstStyle>
            <a:lvl1pPr marL="0" marR="0" lvl="0" indent="0" algn="ctr" rtl="0">
              <a:spcBef>
                <a:spcPts val="0"/>
              </a:spcBef>
              <a:defRPr/>
            </a:lvl1pPr>
            <a:lvl2pPr marL="457189" marR="0" lvl="1" indent="0" algn="l" rtl="0">
              <a:spcBef>
                <a:spcPts val="0"/>
              </a:spcBef>
              <a:defRPr/>
            </a:lvl2pPr>
            <a:lvl3pPr marL="914377" marR="0" lvl="2" indent="0" algn="l" rtl="0">
              <a:spcBef>
                <a:spcPts val="0"/>
              </a:spcBef>
              <a:defRPr/>
            </a:lvl3pPr>
            <a:lvl4pPr marL="1371566" marR="0" lvl="3" indent="0" algn="l" rtl="0">
              <a:spcBef>
                <a:spcPts val="0"/>
              </a:spcBef>
              <a:defRPr/>
            </a:lvl4pPr>
            <a:lvl5pPr marL="1828754" marR="0" lvl="4" indent="0" algn="l" rtl="0">
              <a:spcBef>
                <a:spcPts val="0"/>
              </a:spcBef>
              <a:defRPr/>
            </a:lvl5pPr>
            <a:lvl6pPr marL="2285943" marR="0" lvl="5" indent="0" algn="l" rtl="0">
              <a:spcBef>
                <a:spcPts val="0"/>
              </a:spcBef>
              <a:defRPr/>
            </a:lvl6pPr>
            <a:lvl7pPr marL="2743131" marR="0" lvl="6" indent="0" algn="l" rtl="0">
              <a:spcBef>
                <a:spcPts val="0"/>
              </a:spcBef>
              <a:defRPr/>
            </a:lvl7pPr>
            <a:lvl8pPr marL="3200320" marR="0" lvl="7" indent="0" algn="l" rtl="0">
              <a:spcBef>
                <a:spcPts val="0"/>
              </a:spcBef>
              <a:defRPr/>
            </a:lvl8pPr>
            <a:lvl9pPr marL="3657509" marR="0" lvl="8" indent="0" algn="l" rtl="0">
              <a:spcBef>
                <a:spcPts val="0"/>
              </a:spcBef>
              <a:defRPr/>
            </a:lvl9pPr>
          </a:lstStyle>
          <a:p>
            <a:endParaRPr/>
          </a:p>
        </p:txBody>
      </p:sp>
      <p:sp>
        <p:nvSpPr>
          <p:cNvPr id="55" name="Shape 55"/>
          <p:cNvSpPr txBox="1">
            <a:spLocks noGrp="1"/>
          </p:cNvSpPr>
          <p:nvPr>
            <p:ph type="sldNum" idx="12"/>
          </p:nvPr>
        </p:nvSpPr>
        <p:spPr>
          <a:xfrm>
            <a:off x="6553200" y="6356349"/>
            <a:ext cx="2133600" cy="3652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cxnSp>
        <p:nvCxnSpPr>
          <p:cNvPr id="56" name="Shape 56"/>
          <p:cNvCxnSpPr/>
          <p:nvPr/>
        </p:nvCxnSpPr>
        <p:spPr>
          <a:xfrm>
            <a:off x="-8613" y="1041143"/>
            <a:ext cx="9144000" cy="0"/>
          </a:xfrm>
          <a:prstGeom prst="straightConnector1">
            <a:avLst/>
          </a:prstGeom>
          <a:noFill/>
          <a:ln w="12700" cap="flat" cmpd="sng">
            <a:solidFill>
              <a:srgbClr val="366092"/>
            </a:solidFill>
            <a:prstDash val="solid"/>
            <a:round/>
            <a:headEnd type="none" w="med" len="med"/>
            <a:tailEnd type="none" w="med" len="med"/>
          </a:ln>
        </p:spPr>
      </p:cxnSp>
      <p:pic>
        <p:nvPicPr>
          <p:cNvPr id="57" name="Shape 57"/>
          <p:cNvPicPr preferRelativeResize="0"/>
          <p:nvPr/>
        </p:nvPicPr>
        <p:blipFill rotWithShape="1">
          <a:blip r:embed="rId15">
            <a:alphaModFix/>
          </a:blip>
          <a:srcRect/>
          <a:stretch/>
        </p:blipFill>
        <p:spPr>
          <a:xfrm>
            <a:off x="134583" y="96292"/>
            <a:ext cx="662400" cy="883200"/>
          </a:xfrm>
          <a:prstGeom prst="rect">
            <a:avLst/>
          </a:prstGeom>
          <a:noFill/>
          <a:ln>
            <a:noFill/>
          </a:ln>
        </p:spPr>
      </p:pic>
    </p:spTree>
    <p:extLst>
      <p:ext uri="{BB962C8B-B14F-4D97-AF65-F5344CB8AC3E}">
        <p14:creationId xmlns:p14="http://schemas.microsoft.com/office/powerpoint/2010/main" val="3957674081"/>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10/12/18</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3466868793"/>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p:hf sldNum="0" hdr="0" ft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6"/>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0" name="think-cell Slide" r:id="rId47" imgW="270" imgH="270" progId="TCLayout.ActiveDocument.1">
                  <p:embed/>
                </p:oleObj>
              </mc:Choice>
              <mc:Fallback>
                <p:oleObj name="think-cell Slide" r:id="rId47" imgW="270" imgH="270" progId="TCLayout.ActiveDocument.1">
                  <p:embed/>
                  <p:pic>
                    <p:nvPicPr>
                      <p:cNvPr id="4" name="Object 3" hidden="1"/>
                      <p:cNvPicPr/>
                      <p:nvPr/>
                    </p:nvPicPr>
                    <p:blipFill>
                      <a:blip r:embed="rId48"/>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gray">
          <a:xfrm>
            <a:off x="376238" y="317501"/>
            <a:ext cx="8391525" cy="69215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5" name="CaseCode"/>
          <p:cNvSpPr txBox="1"/>
          <p:nvPr userDrawn="1"/>
        </p:nvSpPr>
        <p:spPr>
          <a:xfrm>
            <a:off x="4751388" y="6476999"/>
            <a:ext cx="3672420" cy="200054"/>
          </a:xfrm>
          <a:prstGeom prst="rect">
            <a:avLst/>
          </a:prstGeom>
          <a:noFill/>
        </p:spPr>
        <p:txBody>
          <a:bodyPr vert="horz" wrap="square" lIns="0" tIns="0" rIns="0" bIns="0" rtlCol="0" anchor="t">
            <a:noAutofit/>
          </a:bodyPr>
          <a:lstStyle/>
          <a:p>
            <a:pPr marL="0" indent="0" algn="r" defTabSz="914400" rtl="0" eaLnBrk="1" latinLnBrk="0" hangingPunct="1">
              <a:spcBef>
                <a:spcPts val="0"/>
              </a:spcBef>
              <a:buSzPct val="100000"/>
              <a:buFontTx/>
              <a:buNone/>
            </a:pPr>
            <a:r>
              <a:rPr lang="en-US" sz="650" b="0" noProof="0" dirty="0">
                <a:solidFill>
                  <a:schemeClr val="tx1"/>
                </a:solidFill>
                <a:latin typeface="+mn-lt"/>
              </a:rPr>
              <a:t>Deloitte Process Robotics</a:t>
            </a:r>
          </a:p>
        </p:txBody>
      </p:sp>
      <p:sp>
        <p:nvSpPr>
          <p:cNvPr id="18" name="Copyright"/>
          <p:cNvSpPr txBox="1"/>
          <p:nvPr userDrawn="1"/>
        </p:nvSpPr>
        <p:spPr>
          <a:xfrm>
            <a:off x="376237" y="6477000"/>
            <a:ext cx="4016376" cy="201260"/>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lang="en-US" sz="650" b="0" noProof="0" dirty="0">
                <a:solidFill>
                  <a:schemeClr val="tx1"/>
                </a:solidFill>
                <a:latin typeface="+mn-lt"/>
              </a:rPr>
              <a:t>Copyright © 2017 Deloitte Development LLC. All rights reserved.</a:t>
            </a:r>
          </a:p>
        </p:txBody>
      </p:sp>
      <p:sp>
        <p:nvSpPr>
          <p:cNvPr id="19" name="Text Placeholder 18"/>
          <p:cNvSpPr>
            <a:spLocks noGrp="1"/>
          </p:cNvSpPr>
          <p:nvPr>
            <p:ph type="body" idx="1"/>
          </p:nvPr>
        </p:nvSpPr>
        <p:spPr>
          <a:xfrm>
            <a:off x="376237" y="1665289"/>
            <a:ext cx="8391525" cy="4716462"/>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TextBox 2"/>
          <p:cNvSpPr txBox="1"/>
          <p:nvPr userDrawn="1"/>
        </p:nvSpPr>
        <p:spPr>
          <a:xfrm>
            <a:off x="8536782" y="6477000"/>
            <a:ext cx="230981" cy="100027"/>
          </a:xfrm>
          <a:prstGeom prst="rect">
            <a:avLst/>
          </a:prstGeom>
          <a:noFill/>
        </p:spPr>
        <p:txBody>
          <a:bodyPr wrap="square" lIns="0" tIns="0" rIns="0" bIns="0" rtlCol="0">
            <a:noAutofit/>
          </a:bodyPr>
          <a:lstStyle/>
          <a:p>
            <a:pPr marL="0" indent="0" algn="r">
              <a:spcBef>
                <a:spcPts val="600"/>
              </a:spcBef>
              <a:buSzPct val="100000"/>
              <a:buFont typeface="Arial"/>
              <a:buNone/>
            </a:pPr>
            <a:fld id="{C58DF478-B544-4ED8-9ED4-6A2648E2D233}" type="slidenum">
              <a:rPr lang="en-US" sz="650" noProof="0" smtClean="0">
                <a:solidFill>
                  <a:schemeClr val="tx1"/>
                </a:solidFill>
              </a:rPr>
              <a:pPr marL="0" indent="0" algn="r">
                <a:spcBef>
                  <a:spcPts val="6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155244060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743" r:id="rId37"/>
    <p:sldLayoutId id="2147483744" r:id="rId38"/>
    <p:sldLayoutId id="2147483745" r:id="rId39"/>
    <p:sldLayoutId id="2147483746" r:id="rId40"/>
    <p:sldLayoutId id="2147483747" r:id="rId41"/>
    <p:sldLayoutId id="2147483748" r:id="rId42"/>
    <p:sldLayoutId id="2147483749" r:id="rId43"/>
  </p:sldLayoutIdLst>
  <p:transition>
    <p:fade/>
  </p:transition>
  <p:hf hdr="0" dt="0"/>
  <p:txStyles>
    <p:titleStyle>
      <a:lvl1pPr algn="l" defTabSz="914400" rtl="0" eaLnBrk="1" latinLnBrk="0" hangingPunct="1">
        <a:spcBef>
          <a:spcPct val="0"/>
        </a:spcBef>
        <a:buNone/>
        <a:defRPr sz="2000" kern="1200">
          <a:solidFill>
            <a:schemeClr val="tx1"/>
          </a:solidFill>
          <a:latin typeface="+mj-lt"/>
          <a:ea typeface="+mj-ea"/>
          <a:cs typeface="+mj-cs"/>
        </a:defRPr>
      </a:lvl1pPr>
    </p:titleStyle>
    <p:body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4">
          <p15:clr>
            <a:srgbClr val="F26B43"/>
          </p15:clr>
        </p15:guide>
        <p15:guide id="2" orient="horz" pos="2160">
          <p15:clr>
            <a:srgbClr val="F26B43"/>
          </p15:clr>
        </p15:guide>
        <p15:guide id="3" orient="horz" pos="4020">
          <p15:clr>
            <a:srgbClr val="F26B43"/>
          </p15:clr>
        </p15:guide>
        <p15:guide id="4" pos="237">
          <p15:clr>
            <a:srgbClr val="F26B43"/>
          </p15:clr>
        </p15:guide>
        <p15:guide id="5" pos="5523">
          <p15:clr>
            <a:srgbClr val="F26B43"/>
          </p15:clr>
        </p15:guide>
        <p15:guide id="6" orient="horz" pos="1071">
          <p15:clr>
            <a:srgbClr val="F26B43"/>
          </p15:clr>
        </p15:guide>
        <p15:guide id="7" orient="horz" pos="200">
          <p15:clr>
            <a:srgbClr val="F26B43"/>
          </p15:clr>
        </p15:guide>
        <p15:guide id="8" orient="horz" pos="4080">
          <p15:clr>
            <a:srgbClr val="F26B43"/>
          </p15:clr>
        </p15:guide>
        <p15:guide id="10" pos="3721">
          <p15:clr>
            <a:srgbClr val="F26B43"/>
          </p15:clr>
        </p15:guide>
        <p15:guide id="11" orient="horz" pos="236">
          <p15:clr>
            <a:srgbClr val="F26B43"/>
          </p15:clr>
        </p15:guide>
        <p15:guide id="12" pos="1022">
          <p15:clr>
            <a:srgbClr val="F26B43"/>
          </p15:clr>
        </p15:guide>
        <p15:guide id="13" pos="1137">
          <p15:clr>
            <a:srgbClr val="F26B43"/>
          </p15:clr>
        </p15:guide>
        <p15:guide id="14" pos="1920">
          <p15:clr>
            <a:srgbClr val="F26B43"/>
          </p15:clr>
        </p15:guide>
        <p15:guide id="15" pos="2033">
          <p15:clr>
            <a:srgbClr val="F26B43"/>
          </p15:clr>
        </p15:guide>
        <p15:guide id="16" pos="4620">
          <p15:clr>
            <a:srgbClr val="F26B43"/>
          </p15:clr>
        </p15:guide>
        <p15:guide id="17" pos="2823">
          <p15:clr>
            <a:srgbClr val="F26B43"/>
          </p15:clr>
        </p15:guide>
        <p15:guide id="18" pos="2937">
          <p15:clr>
            <a:srgbClr val="F26B43"/>
          </p15:clr>
        </p15:guide>
        <p15:guide id="19" pos="2880">
          <p15:clr>
            <a:srgbClr val="F26B43"/>
          </p15:clr>
        </p15:guide>
        <p15:guide id="20" pos="4734">
          <p15:clr>
            <a:srgbClr val="F26B43"/>
          </p15:clr>
        </p15:guide>
        <p15:guide id="21" orient="horz" pos="1049">
          <p15:clr>
            <a:srgbClr val="F26B43"/>
          </p15:clr>
        </p15:guide>
        <p15:guide id="22" orient="horz" pos="6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1"/>
          <p:cNvSpPr/>
          <p:nvPr/>
        </p:nvSpPr>
        <p:spPr>
          <a:xfrm>
            <a:off x="1" y="0"/>
            <a:ext cx="9144000" cy="11313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
          <p:cNvSpPr txBox="1">
            <a:spLocks noGrp="1"/>
          </p:cNvSpPr>
          <p:nvPr>
            <p:ph type="title"/>
          </p:nvPr>
        </p:nvSpPr>
        <p:spPr>
          <a:xfrm>
            <a:off x="52214" y="198739"/>
            <a:ext cx="8229600" cy="7338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FFFFFF"/>
              </a:buClr>
              <a:buSzPts val="3600"/>
              <a:buFont typeface="Calibri"/>
              <a:buNone/>
              <a:defRPr sz="3600" b="0" i="0" u="none" strike="noStrike" cap="none">
                <a:solidFill>
                  <a:srgbClr val="FFFFFF"/>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extLst>
      <p:ext uri="{BB962C8B-B14F-4D97-AF65-F5344CB8AC3E}">
        <p14:creationId xmlns:p14="http://schemas.microsoft.com/office/powerpoint/2010/main" val="1252581276"/>
      </p:ext>
    </p:extLst>
  </p:cSld>
  <p:clrMap bg1="lt1" tx1="dk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chirrp.ai/" TargetMode="External"/><Relationship Id="rId2" Type="http://schemas.openxmlformats.org/officeDocument/2006/relationships/image" Target="../media/image20.tiff"/><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4.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8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87.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8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8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87.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7.xml"/><Relationship Id="rId1" Type="http://schemas.openxmlformats.org/officeDocument/2006/relationships/slideLayout" Target="../slideLayouts/slideLayout28.xml"/><Relationship Id="rId4" Type="http://schemas.openxmlformats.org/officeDocument/2006/relationships/image" Target="../media/image59.emf"/></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image" Target="../media/image61.emf"/></Relationships>
</file>

<file path=ppt/slides/_rels/slide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9.xml"/><Relationship Id="rId1" Type="http://schemas.openxmlformats.org/officeDocument/2006/relationships/slideLayout" Target="../slideLayouts/slideLayout28.xml"/><Relationship Id="rId5" Type="http://schemas.openxmlformats.org/officeDocument/2006/relationships/image" Target="../media/image63.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8.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tiff"/><Relationship Id="rId2" Type="http://schemas.openxmlformats.org/officeDocument/2006/relationships/notesSlide" Target="../notesSlides/notesSlide32.xml"/><Relationship Id="rId1" Type="http://schemas.openxmlformats.org/officeDocument/2006/relationships/slideLayout" Target="../slideLayouts/slideLayout28.xml"/><Relationship Id="rId6" Type="http://schemas.openxmlformats.org/officeDocument/2006/relationships/image" Target="../media/image70.tiff"/><Relationship Id="rId5" Type="http://schemas.openxmlformats.org/officeDocument/2006/relationships/image" Target="../media/image69.tiff"/><Relationship Id="rId4" Type="http://schemas.openxmlformats.org/officeDocument/2006/relationships/image" Target="../media/image68.tif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296C-B226-1042-96E6-5CF0FA380953}"/>
              </a:ext>
            </a:extLst>
          </p:cNvPr>
          <p:cNvSpPr txBox="1"/>
          <p:nvPr/>
        </p:nvSpPr>
        <p:spPr>
          <a:xfrm>
            <a:off x="413291" y="1479902"/>
            <a:ext cx="8118764" cy="3108543"/>
          </a:xfrm>
          <a:prstGeom prst="rect">
            <a:avLst/>
          </a:prstGeom>
          <a:noFill/>
        </p:spPr>
        <p:txBody>
          <a:bodyPr wrap="square" rtlCol="0">
            <a:spAutoFit/>
          </a:bodyPr>
          <a:lstStyle/>
          <a:p>
            <a:pPr>
              <a:spcBef>
                <a:spcPts val="600"/>
              </a:spcBef>
            </a:pPr>
            <a:endParaRPr lang="en-US" sz="3600" b="1" dirty="0">
              <a:latin typeface="Century Gothic" panose="020B0502020202020204" pitchFamily="34" charset="0"/>
            </a:endParaRPr>
          </a:p>
          <a:p>
            <a:pPr>
              <a:spcBef>
                <a:spcPts val="600"/>
              </a:spcBef>
            </a:pPr>
            <a:r>
              <a:rPr lang="en-US" sz="3600" b="1" dirty="0">
                <a:latin typeface="Century Gothic" panose="020B0502020202020204" pitchFamily="34" charset="0"/>
              </a:rPr>
              <a:t>Robotics Process Automation (RPA) &amp; Intelligent Automation Track</a:t>
            </a:r>
          </a:p>
          <a:p>
            <a:pPr>
              <a:spcBef>
                <a:spcPts val="600"/>
              </a:spcBef>
            </a:pPr>
            <a:endParaRPr lang="en-US" sz="5400" b="1" dirty="0">
              <a:latin typeface="Century Gothic" panose="020B0502020202020204" pitchFamily="34" charset="0"/>
            </a:endParaRPr>
          </a:p>
          <a:p>
            <a:r>
              <a:rPr lang="en-US" sz="2000" dirty="0">
                <a:latin typeface="Century Gothic" panose="020B0502020202020204" pitchFamily="34" charset="0"/>
              </a:rPr>
              <a:t>October 12, 2018</a:t>
            </a:r>
          </a:p>
        </p:txBody>
      </p:sp>
      <p:sp>
        <p:nvSpPr>
          <p:cNvPr id="5" name="TextBox 4">
            <a:extLst>
              <a:ext uri="{FF2B5EF4-FFF2-40B4-BE49-F238E27FC236}">
                <a16:creationId xmlns:a16="http://schemas.microsoft.com/office/drawing/2014/main" id="{3C893676-86DC-984F-B2BD-27A2CC528521}"/>
              </a:ext>
            </a:extLst>
          </p:cNvPr>
          <p:cNvSpPr txBox="1"/>
          <p:nvPr/>
        </p:nvSpPr>
        <p:spPr>
          <a:xfrm>
            <a:off x="415636" y="6324600"/>
            <a:ext cx="6781800" cy="338554"/>
          </a:xfrm>
          <a:prstGeom prst="rect">
            <a:avLst/>
          </a:prstGeom>
          <a:noFill/>
        </p:spPr>
        <p:txBody>
          <a:bodyPr wrap="square" rtlCol="0">
            <a:spAutoFit/>
          </a:bodyPr>
          <a:lstStyle/>
          <a:p>
            <a:pPr>
              <a:spcBef>
                <a:spcPts val="600"/>
              </a:spcBef>
            </a:pPr>
            <a:r>
              <a:rPr lang="en-US" sz="1600" dirty="0">
                <a:solidFill>
                  <a:srgbClr val="00B0F0"/>
                </a:solidFill>
                <a:latin typeface="Century Gothic" panose="020B0502020202020204" pitchFamily="34" charset="0"/>
              </a:rPr>
              <a:t>Ed Burrows, GSA RPA Lead</a:t>
            </a:r>
          </a:p>
        </p:txBody>
      </p:sp>
      <p:sp>
        <p:nvSpPr>
          <p:cNvPr id="6" name="TextBox 5">
            <a:extLst>
              <a:ext uri="{FF2B5EF4-FFF2-40B4-BE49-F238E27FC236}">
                <a16:creationId xmlns:a16="http://schemas.microsoft.com/office/drawing/2014/main" id="{C98C2FC5-1D4B-D94C-9F7A-9798319B2C86}"/>
              </a:ext>
            </a:extLst>
          </p:cNvPr>
          <p:cNvSpPr txBox="1"/>
          <p:nvPr/>
        </p:nvSpPr>
        <p:spPr>
          <a:xfrm>
            <a:off x="6435436" y="4876800"/>
            <a:ext cx="2556164" cy="2185214"/>
          </a:xfrm>
          <a:prstGeom prst="rect">
            <a:avLst/>
          </a:prstGeom>
          <a:noFill/>
        </p:spPr>
        <p:txBody>
          <a:bodyPr wrap="square" rtlCol="0">
            <a:spAutoFit/>
          </a:bodyPr>
          <a:lstStyle/>
          <a:p>
            <a:pPr>
              <a:spcBef>
                <a:spcPts val="600"/>
              </a:spcBef>
            </a:pPr>
            <a:r>
              <a:rPr lang="en-US" sz="1400" b="1" dirty="0">
                <a:solidFill>
                  <a:schemeClr val="bg1">
                    <a:lumMod val="50000"/>
                  </a:schemeClr>
                </a:solidFill>
                <a:latin typeface="Century Gothic" panose="020B0502020202020204" pitchFamily="34" charset="0"/>
              </a:rPr>
              <a:t>Contents:</a:t>
            </a:r>
          </a:p>
          <a:p>
            <a:pPr marL="342900" indent="-342900">
              <a:spcBef>
                <a:spcPts val="600"/>
              </a:spcBef>
              <a:buFont typeface="+mj-lt"/>
              <a:buAutoNum type="arabicPeriod"/>
            </a:pPr>
            <a:r>
              <a:rPr lang="en-US" sz="1000" b="1" dirty="0">
                <a:solidFill>
                  <a:schemeClr val="bg1">
                    <a:lumMod val="50000"/>
                  </a:schemeClr>
                </a:solidFill>
                <a:latin typeface="Century Gothic" panose="020B0502020202020204" pitchFamily="34" charset="0"/>
              </a:rPr>
              <a:t>Robotics Process Automation (RPA) Implementation Lifecycle Panel</a:t>
            </a:r>
          </a:p>
          <a:p>
            <a:pPr marL="342900" indent="-342900">
              <a:spcBef>
                <a:spcPts val="600"/>
              </a:spcBef>
              <a:buFont typeface="+mj-lt"/>
              <a:buAutoNum type="arabicPeriod"/>
            </a:pPr>
            <a:r>
              <a:rPr lang="en-US" sz="1000" b="1" dirty="0">
                <a:solidFill>
                  <a:schemeClr val="bg1">
                    <a:lumMod val="50000"/>
                  </a:schemeClr>
                </a:solidFill>
                <a:latin typeface="Century Gothic" panose="020B0502020202020204" pitchFamily="34" charset="0"/>
              </a:rPr>
              <a:t>Build-a-Bot Workshop</a:t>
            </a:r>
          </a:p>
          <a:p>
            <a:pPr marL="342900" indent="-342900">
              <a:spcBef>
                <a:spcPts val="600"/>
              </a:spcBef>
              <a:buFont typeface="+mj-lt"/>
              <a:buAutoNum type="arabicPeriod"/>
            </a:pPr>
            <a:r>
              <a:rPr lang="en-US" sz="1000" b="1" dirty="0">
                <a:solidFill>
                  <a:schemeClr val="bg1">
                    <a:lumMod val="50000"/>
                  </a:schemeClr>
                </a:solidFill>
                <a:latin typeface="Century Gothic" panose="020B0502020202020204" pitchFamily="34" charset="0"/>
              </a:rPr>
              <a:t>Intelligent Automation Panel: Beyond RPA</a:t>
            </a:r>
            <a:endParaRPr lang="en-US" sz="1000" dirty="0">
              <a:solidFill>
                <a:schemeClr val="bg1">
                  <a:lumMod val="50000"/>
                </a:schemeClr>
              </a:solidFill>
              <a:latin typeface="Century Gothic" panose="020B0502020202020204" pitchFamily="34" charset="0"/>
            </a:endParaRPr>
          </a:p>
          <a:p>
            <a:pPr marL="342900" indent="-342900">
              <a:spcBef>
                <a:spcPts val="600"/>
              </a:spcBef>
              <a:buFont typeface="+mj-lt"/>
              <a:buAutoNum type="arabicPeriod"/>
            </a:pPr>
            <a:endParaRPr lang="en-US" sz="1000" b="1" dirty="0">
              <a:solidFill>
                <a:schemeClr val="bg1">
                  <a:lumMod val="50000"/>
                </a:schemeClr>
              </a:solidFill>
              <a:latin typeface="Century Gothic" panose="020B0502020202020204" pitchFamily="34" charset="0"/>
            </a:endParaRPr>
          </a:p>
          <a:p>
            <a:pPr marL="342900" indent="-342900">
              <a:spcBef>
                <a:spcPts val="600"/>
              </a:spcBef>
              <a:buFont typeface="+mj-lt"/>
              <a:buAutoNum type="arabicPeriod"/>
            </a:pPr>
            <a:endParaRPr lang="en-US" sz="1000" dirty="0">
              <a:solidFill>
                <a:schemeClr val="bg1">
                  <a:lumMod val="50000"/>
                </a:schemeClr>
              </a:solidFill>
              <a:latin typeface="Century Gothic" panose="020B0502020202020204" pitchFamily="34" charset="0"/>
            </a:endParaRPr>
          </a:p>
          <a:p>
            <a:pPr marL="342900" indent="-342900">
              <a:spcBef>
                <a:spcPts val="600"/>
              </a:spcBef>
              <a:buFont typeface="+mj-lt"/>
              <a:buAutoNum type="arabicPeriod"/>
            </a:pPr>
            <a:endParaRPr lang="en-US" sz="1200" dirty="0">
              <a:solidFill>
                <a:schemeClr val="bg1">
                  <a:lumMod val="50000"/>
                </a:schemeClr>
              </a:solidFill>
              <a:latin typeface="Century Gothic" panose="020B0502020202020204" pitchFamily="34" charset="0"/>
            </a:endParaRPr>
          </a:p>
        </p:txBody>
      </p:sp>
      <p:sp>
        <p:nvSpPr>
          <p:cNvPr id="7" name="Rectangle 6">
            <a:extLst>
              <a:ext uri="{FF2B5EF4-FFF2-40B4-BE49-F238E27FC236}">
                <a16:creationId xmlns:a16="http://schemas.microsoft.com/office/drawing/2014/main" id="{1B2518F9-7175-EA49-A018-04599C1BD9F5}"/>
              </a:ext>
            </a:extLst>
          </p:cNvPr>
          <p:cNvSpPr/>
          <p:nvPr/>
        </p:nvSpPr>
        <p:spPr>
          <a:xfrm>
            <a:off x="1" y="0"/>
            <a:ext cx="9144000" cy="1295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70CC6F-0012-BF49-B8FE-F9CC9E75725F}"/>
              </a:ext>
            </a:extLst>
          </p:cNvPr>
          <p:cNvSpPr txBox="1"/>
          <p:nvPr/>
        </p:nvSpPr>
        <p:spPr>
          <a:xfrm>
            <a:off x="415636" y="209120"/>
            <a:ext cx="6019800" cy="877163"/>
          </a:xfrm>
          <a:prstGeom prst="rect">
            <a:avLst/>
          </a:prstGeom>
          <a:noFill/>
        </p:spPr>
        <p:txBody>
          <a:bodyPr wrap="square" rtlCol="0">
            <a:spAutoFit/>
          </a:bodyPr>
          <a:lstStyle/>
          <a:p>
            <a:pPr>
              <a:spcBef>
                <a:spcPts val="600"/>
              </a:spcBef>
            </a:pPr>
            <a:r>
              <a:rPr lang="en-US" sz="2600" b="1" dirty="0">
                <a:solidFill>
                  <a:schemeClr val="bg1"/>
                </a:solidFill>
                <a:latin typeface="Century Gothic" panose="020B0502020202020204" pitchFamily="34" charset="0"/>
              </a:rPr>
              <a:t>GENERAL SERVICES ADMINISTRATION</a:t>
            </a:r>
          </a:p>
          <a:p>
            <a:pPr>
              <a:spcBef>
                <a:spcPts val="600"/>
              </a:spcBef>
            </a:pPr>
            <a:endParaRPr lang="en-US" sz="2000" dirty="0">
              <a:solidFill>
                <a:schemeClr val="bg1"/>
              </a:solidFill>
              <a:latin typeface="Century Gothic" panose="020B0502020202020204" pitchFamily="34" charset="0"/>
            </a:endParaRPr>
          </a:p>
        </p:txBody>
      </p:sp>
      <p:pic>
        <p:nvPicPr>
          <p:cNvPr id="9" name="Picture 4">
            <a:extLst>
              <a:ext uri="{FF2B5EF4-FFF2-40B4-BE49-F238E27FC236}">
                <a16:creationId xmlns:a16="http://schemas.microsoft.com/office/drawing/2014/main" id="{03DCE6AE-1374-B740-B305-3C24D2FD29F7}"/>
              </a:ext>
            </a:extLst>
          </p:cNvPr>
          <p:cNvPicPr>
            <a:picLocks noChangeAspect="1"/>
          </p:cNvPicPr>
          <p:nvPr/>
        </p:nvPicPr>
        <p:blipFill>
          <a:blip r:embed="rId2" cstate="print">
            <a:clrChange>
              <a:clrFrom>
                <a:srgbClr val="FFFFFF"/>
              </a:clrFrom>
              <a:clrTo>
                <a:srgbClr val="FFFFFF">
                  <a:alpha val="0"/>
                </a:srgbClr>
              </a:clrTo>
            </a:clrChange>
            <a:biLevel thresh="25000"/>
            <a:extLst>
              <a:ext uri="{BEBA8EAE-BF5A-486C-A8C5-ECC9F3942E4B}">
                <a14:imgProps xmlns:a14="http://schemas.microsoft.com/office/drawing/2010/main">
                  <a14:imgLayer r:embed="rId3">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820355" y="214375"/>
            <a:ext cx="1023445" cy="905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5017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EBE44-40BB-B24B-B918-E45CE31A0387}"/>
              </a:ext>
            </a:extLst>
          </p:cNvPr>
          <p:cNvSpPr txBox="1"/>
          <p:nvPr/>
        </p:nvSpPr>
        <p:spPr>
          <a:xfrm>
            <a:off x="317240" y="1002234"/>
            <a:ext cx="8509525" cy="738664"/>
          </a:xfrm>
          <a:prstGeom prst="rect">
            <a:avLst/>
          </a:prstGeom>
          <a:solidFill>
            <a:schemeClr val="accent4">
              <a:lumMod val="20000"/>
              <a:lumOff val="80000"/>
            </a:schemeClr>
          </a:solidFill>
          <a:ln w="12700">
            <a:solidFill>
              <a:schemeClr val="bg1">
                <a:lumMod val="85000"/>
              </a:schemeClr>
            </a:solidFill>
          </a:ln>
        </p:spPr>
        <p:txBody>
          <a:bodyPr wrap="square" rtlCol="0">
            <a:spAutoFit/>
          </a:bodyPr>
          <a:lstStyle/>
          <a:p>
            <a:r>
              <a:rPr lang="en-US" sz="1400" b="1" dirty="0">
                <a:latin typeface="Century Gothic" panose="020B0502020202020204" pitchFamily="34" charset="0"/>
              </a:rPr>
              <a:t>This panel will provide those involved with RPA exposure to advanced automation technologies such as machine learning, extraction of information from unstructured documents, and neural network models.</a:t>
            </a:r>
          </a:p>
        </p:txBody>
      </p:sp>
      <p:sp>
        <p:nvSpPr>
          <p:cNvPr id="5" name="Rectangle 4">
            <a:extLst>
              <a:ext uri="{FF2B5EF4-FFF2-40B4-BE49-F238E27FC236}">
                <a16:creationId xmlns:a16="http://schemas.microsoft.com/office/drawing/2014/main" id="{32D31333-5806-E140-B29B-1C4DA5D79435}"/>
              </a:ext>
            </a:extLst>
          </p:cNvPr>
          <p:cNvSpPr/>
          <p:nvPr/>
        </p:nvSpPr>
        <p:spPr>
          <a:xfrm>
            <a:off x="1" y="1"/>
            <a:ext cx="9144000" cy="9151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latin typeface="Century Gothic" panose="020B0502020202020204" pitchFamily="34" charset="0"/>
              </a:rPr>
              <a:t>   Intelligent Automation Panel: Beyond RPA</a:t>
            </a:r>
            <a:endParaRPr lang="en-US" sz="2000" dirty="0">
              <a:latin typeface="Century Gothic" panose="020B0502020202020204" pitchFamily="34" charset="0"/>
            </a:endParaRPr>
          </a:p>
        </p:txBody>
      </p:sp>
      <p:sp>
        <p:nvSpPr>
          <p:cNvPr id="6" name="TextBox 5">
            <a:extLst>
              <a:ext uri="{FF2B5EF4-FFF2-40B4-BE49-F238E27FC236}">
                <a16:creationId xmlns:a16="http://schemas.microsoft.com/office/drawing/2014/main" id="{A0FD1F60-7A86-5740-B117-57EC5CAD1650}"/>
              </a:ext>
            </a:extLst>
          </p:cNvPr>
          <p:cNvSpPr txBox="1"/>
          <p:nvPr/>
        </p:nvSpPr>
        <p:spPr>
          <a:xfrm>
            <a:off x="699790" y="4192800"/>
            <a:ext cx="1524000" cy="276999"/>
          </a:xfrm>
          <a:prstGeom prst="rect">
            <a:avLst/>
          </a:prstGeom>
          <a:noFill/>
        </p:spPr>
        <p:txBody>
          <a:bodyPr wrap="square" rtlCol="0">
            <a:spAutoFit/>
          </a:bodyPr>
          <a:lstStyle/>
          <a:p>
            <a:pPr algn="ctr"/>
            <a:r>
              <a:rPr lang="en-US" sz="1200" b="1" i="1" dirty="0">
                <a:latin typeface="Century Gothic" panose="020B0502020202020204" pitchFamily="34" charset="0"/>
              </a:rPr>
              <a:t>Panelist</a:t>
            </a:r>
          </a:p>
        </p:txBody>
      </p:sp>
      <p:cxnSp>
        <p:nvCxnSpPr>
          <p:cNvPr id="7" name="Straight Connector 6">
            <a:extLst>
              <a:ext uri="{FF2B5EF4-FFF2-40B4-BE49-F238E27FC236}">
                <a16:creationId xmlns:a16="http://schemas.microsoft.com/office/drawing/2014/main" id="{A1B6A1F6-2774-434B-B57F-9A92D83439D4}"/>
              </a:ext>
            </a:extLst>
          </p:cNvPr>
          <p:cNvCxnSpPr>
            <a:cxnSpLocks/>
          </p:cNvCxnSpPr>
          <p:nvPr/>
        </p:nvCxnSpPr>
        <p:spPr>
          <a:xfrm>
            <a:off x="2743200" y="1967412"/>
            <a:ext cx="0" cy="4743824"/>
          </a:xfrm>
          <a:prstGeom prst="line">
            <a:avLst/>
          </a:prstGeom>
          <a:ln>
            <a:solidFill>
              <a:schemeClr val="bg1">
                <a:lumMod val="85000"/>
              </a:schemeClr>
            </a:solidFill>
          </a:ln>
          <a:effectLst/>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52F66626-73C3-0F45-A8D8-01C278C6D51C}"/>
              </a:ext>
            </a:extLst>
          </p:cNvPr>
          <p:cNvSpPr txBox="1"/>
          <p:nvPr/>
        </p:nvSpPr>
        <p:spPr>
          <a:xfrm>
            <a:off x="317240" y="5914043"/>
            <a:ext cx="2235487" cy="430887"/>
          </a:xfrm>
          <a:prstGeom prst="rect">
            <a:avLst/>
          </a:prstGeom>
          <a:noFill/>
        </p:spPr>
        <p:txBody>
          <a:bodyPr wrap="square" rtlCol="0">
            <a:spAutoFit/>
          </a:bodyPr>
          <a:lstStyle/>
          <a:p>
            <a:pPr algn="ctr"/>
            <a:r>
              <a:rPr lang="en-US" sz="1100" dirty="0">
                <a:latin typeface="Century Gothic" panose="020B0502020202020204" pitchFamily="34" charset="0"/>
              </a:rPr>
              <a:t>William Carroll</a:t>
            </a:r>
          </a:p>
          <a:p>
            <a:pPr algn="ctr"/>
            <a:r>
              <a:rPr lang="en-US" sz="1100" i="1" dirty="0">
                <a:latin typeface="Century Gothic" panose="020B0502020202020204" pitchFamily="34" charset="0"/>
              </a:rPr>
              <a:t>Navy</a:t>
            </a:r>
          </a:p>
        </p:txBody>
      </p:sp>
      <p:sp>
        <p:nvSpPr>
          <p:cNvPr id="9" name="TextBox 8">
            <a:extLst>
              <a:ext uri="{FF2B5EF4-FFF2-40B4-BE49-F238E27FC236}">
                <a16:creationId xmlns:a16="http://schemas.microsoft.com/office/drawing/2014/main" id="{CB2685B2-0D80-E742-8B65-12C2C3133DA8}"/>
              </a:ext>
            </a:extLst>
          </p:cNvPr>
          <p:cNvSpPr txBox="1"/>
          <p:nvPr/>
        </p:nvSpPr>
        <p:spPr>
          <a:xfrm>
            <a:off x="742251" y="1959014"/>
            <a:ext cx="1524000" cy="276999"/>
          </a:xfrm>
          <a:prstGeom prst="rect">
            <a:avLst/>
          </a:prstGeom>
          <a:noFill/>
        </p:spPr>
        <p:txBody>
          <a:bodyPr wrap="square" rtlCol="0">
            <a:spAutoFit/>
          </a:bodyPr>
          <a:lstStyle/>
          <a:p>
            <a:pPr algn="ctr"/>
            <a:r>
              <a:rPr lang="en-US" sz="1200" b="1" i="1" dirty="0">
                <a:latin typeface="Century Gothic" panose="020B0502020202020204" pitchFamily="34" charset="0"/>
              </a:rPr>
              <a:t>Moderator</a:t>
            </a:r>
          </a:p>
        </p:txBody>
      </p:sp>
      <p:sp>
        <p:nvSpPr>
          <p:cNvPr id="10" name="TextBox 9">
            <a:extLst>
              <a:ext uri="{FF2B5EF4-FFF2-40B4-BE49-F238E27FC236}">
                <a16:creationId xmlns:a16="http://schemas.microsoft.com/office/drawing/2014/main" id="{1ABB6ADE-1B1B-6741-B075-1D4699001BA1}"/>
              </a:ext>
            </a:extLst>
          </p:cNvPr>
          <p:cNvSpPr txBox="1"/>
          <p:nvPr/>
        </p:nvSpPr>
        <p:spPr>
          <a:xfrm>
            <a:off x="386510" y="3612028"/>
            <a:ext cx="2235487" cy="430887"/>
          </a:xfrm>
          <a:prstGeom prst="rect">
            <a:avLst/>
          </a:prstGeom>
          <a:noFill/>
        </p:spPr>
        <p:txBody>
          <a:bodyPr wrap="square" rtlCol="0">
            <a:spAutoFit/>
          </a:bodyPr>
          <a:lstStyle/>
          <a:p>
            <a:pPr algn="ctr"/>
            <a:r>
              <a:rPr lang="en-US" sz="1100" dirty="0">
                <a:latin typeface="Century Gothic" panose="020B0502020202020204" pitchFamily="34" charset="0"/>
              </a:rPr>
              <a:t>Bob Dunmyer</a:t>
            </a:r>
          </a:p>
          <a:p>
            <a:pPr algn="ctr"/>
            <a:r>
              <a:rPr lang="en-US" sz="1100" i="1" dirty="0">
                <a:latin typeface="Century Gothic" panose="020B0502020202020204" pitchFamily="34" charset="0"/>
              </a:rPr>
              <a:t>Guidehouse</a:t>
            </a:r>
          </a:p>
        </p:txBody>
      </p:sp>
      <p:sp>
        <p:nvSpPr>
          <p:cNvPr id="11" name="Rectangle 10">
            <a:extLst>
              <a:ext uri="{FF2B5EF4-FFF2-40B4-BE49-F238E27FC236}">
                <a16:creationId xmlns:a16="http://schemas.microsoft.com/office/drawing/2014/main" id="{D4E91595-281B-344E-966B-421336B699ED}"/>
              </a:ext>
            </a:extLst>
          </p:cNvPr>
          <p:cNvSpPr/>
          <p:nvPr/>
        </p:nvSpPr>
        <p:spPr>
          <a:xfrm>
            <a:off x="2848340" y="1872331"/>
            <a:ext cx="5988867" cy="2138269"/>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latin typeface="Century Gothic" panose="020B0502020202020204" pitchFamily="34" charset="0"/>
              </a:rPr>
              <a:t>Bob Dunmyer – </a:t>
            </a:r>
            <a:r>
              <a:rPr lang="en-US" sz="1200" i="1" dirty="0">
                <a:solidFill>
                  <a:schemeClr val="tx1"/>
                </a:solidFill>
                <a:latin typeface="Century Gothic" panose="020B0502020202020204" pitchFamily="34" charset="0"/>
              </a:rPr>
              <a:t>Guidehouse</a:t>
            </a:r>
            <a:br>
              <a:rPr lang="en-US" sz="1200" dirty="0">
                <a:solidFill>
                  <a:schemeClr val="tx1"/>
                </a:solidFill>
                <a:latin typeface="Century Gothic" panose="020B0502020202020204" pitchFamily="34" charset="0"/>
              </a:rPr>
            </a:br>
            <a:r>
              <a:rPr lang="en-US" sz="1200" b="1" dirty="0">
                <a:solidFill>
                  <a:schemeClr val="tx1"/>
                </a:solidFill>
                <a:latin typeface="Century Gothic" panose="020B0502020202020204" pitchFamily="34" charset="0"/>
              </a:rPr>
              <a:t>Bob</a:t>
            </a:r>
            <a:r>
              <a:rPr lang="en-US" sz="1200" dirty="0">
                <a:solidFill>
                  <a:schemeClr val="tx1"/>
                </a:solidFill>
                <a:latin typeface="Century Gothic" panose="020B0502020202020204" pitchFamily="34" charset="0"/>
              </a:rPr>
              <a:t> is a Guidehouse Consulting leader focused on applying artificial intelligence and automation solutions to our client's most complex problems. He leads Guidehouse’s AI and Automation efforts supporting all sectors of the Federal Government. His team specializes in deploying AI and Automation solutions for fraud detection, supply chain optimization, and program evaluation using both RPA and machine learning techniques. Bob has more than 17 years of experience leading projects that use data discovery and advanced modeling techniques to separate the signal from the noise in both structured and unstructured data sets.</a:t>
            </a:r>
            <a:endParaRPr lang="en-US" sz="1200" i="1" dirty="0">
              <a:solidFill>
                <a:schemeClr val="tx1"/>
              </a:solidFill>
              <a:latin typeface="Century Gothic" panose="020B0502020202020204" pitchFamily="34" charset="0"/>
            </a:endParaRPr>
          </a:p>
        </p:txBody>
      </p:sp>
      <p:sp>
        <p:nvSpPr>
          <p:cNvPr id="12" name="Rectangle 11">
            <a:extLst>
              <a:ext uri="{FF2B5EF4-FFF2-40B4-BE49-F238E27FC236}">
                <a16:creationId xmlns:a16="http://schemas.microsoft.com/office/drawing/2014/main" id="{7CF3A658-61EA-F54C-927D-EBB9A878B579}"/>
              </a:ext>
            </a:extLst>
          </p:cNvPr>
          <p:cNvSpPr/>
          <p:nvPr/>
        </p:nvSpPr>
        <p:spPr>
          <a:xfrm>
            <a:off x="2848340" y="4105684"/>
            <a:ext cx="5978424" cy="2605552"/>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latin typeface="Century Gothic" panose="020B0502020202020204" pitchFamily="34" charset="0"/>
              </a:rPr>
              <a:t>William Carroll – </a:t>
            </a:r>
            <a:r>
              <a:rPr lang="en-US" sz="1200" i="1" dirty="0">
                <a:solidFill>
                  <a:schemeClr val="tx1"/>
                </a:solidFill>
                <a:latin typeface="Century Gothic" panose="020B0502020202020204" pitchFamily="34" charset="0"/>
              </a:rPr>
              <a:t>Navy</a:t>
            </a:r>
            <a:endParaRPr lang="en-US" sz="800" i="1" dirty="0">
              <a:solidFill>
                <a:schemeClr val="tx1"/>
              </a:solidFill>
              <a:latin typeface="Century Gothic" panose="020B0502020202020204" pitchFamily="34" charset="0"/>
            </a:endParaRPr>
          </a:p>
          <a:p>
            <a:r>
              <a:rPr lang="en-US" sz="1200" b="1" dirty="0">
                <a:solidFill>
                  <a:schemeClr val="tx1"/>
                </a:solidFill>
                <a:latin typeface="Century Gothic" panose="020B0502020202020204" pitchFamily="34" charset="0"/>
              </a:rPr>
              <a:t>William</a:t>
            </a:r>
            <a:r>
              <a:rPr lang="en-US" sz="1200" dirty="0">
                <a:solidFill>
                  <a:schemeClr val="tx1"/>
                </a:solidFill>
                <a:latin typeface="Century Gothic" panose="020B0502020202020204" pitchFamily="34" charset="0"/>
              </a:rPr>
              <a:t> works in the Engineering Directorate of the Military Sealift Command (MSC), he has worked in the engineering maintenance management branch for 20 years. He has training and experience in maintenance and reliability analysis as well as Information technology management.  He has assisted with the development and implementation of the command’s maintenance management systems in support of the ashore maintenance management processes. He is the lead engineer for the implementation of RCM at the MSC. He is now working to establish maintenance data analysis tools and processes within the Military Sealift Command’s Engineering Directorate. One of his current projects is the implementation of Artificial Intelligence-based text analysis tool to assist with data reduction to facilitate more efficient data analysis by MSC Engineering support staff.  William has a B.S. degree in Marine Engineering Systems from the U.S. Merchant Marine Academy.</a:t>
            </a:r>
          </a:p>
          <a:p>
            <a:endParaRPr lang="en-US" sz="1000" i="1" dirty="0">
              <a:solidFill>
                <a:schemeClr val="tx1"/>
              </a:solidFill>
              <a:latin typeface="Century Gothic" panose="020B0502020202020204" pitchFamily="34" charset="0"/>
            </a:endParaRPr>
          </a:p>
          <a:p>
            <a:endParaRPr lang="en-US" sz="1000" i="1" dirty="0">
              <a:solidFill>
                <a:schemeClr val="tx1"/>
              </a:solidFill>
              <a:latin typeface="Century Gothic" panose="020B0502020202020204" pitchFamily="34" charset="0"/>
            </a:endParaRPr>
          </a:p>
          <a:p>
            <a:endParaRPr lang="en-US" sz="900" i="1" dirty="0">
              <a:solidFill>
                <a:schemeClr val="tx1"/>
              </a:solidFill>
              <a:latin typeface="Century Gothic" panose="020B0502020202020204" pitchFamily="34" charset="0"/>
            </a:endParaRPr>
          </a:p>
        </p:txBody>
      </p:sp>
      <p:cxnSp>
        <p:nvCxnSpPr>
          <p:cNvPr id="13" name="Straight Connector 12">
            <a:extLst>
              <a:ext uri="{FF2B5EF4-FFF2-40B4-BE49-F238E27FC236}">
                <a16:creationId xmlns:a16="http://schemas.microsoft.com/office/drawing/2014/main" id="{7EBA279F-05B4-B34F-AAFF-518281C9FB0F}"/>
              </a:ext>
            </a:extLst>
          </p:cNvPr>
          <p:cNvCxnSpPr>
            <a:cxnSpLocks/>
          </p:cNvCxnSpPr>
          <p:nvPr/>
        </p:nvCxnSpPr>
        <p:spPr>
          <a:xfrm>
            <a:off x="104328" y="4105683"/>
            <a:ext cx="252338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136E0C-6050-7C43-9A36-CF98D71F66D1}"/>
              </a:ext>
            </a:extLst>
          </p:cNvPr>
          <p:cNvCxnSpPr>
            <a:cxnSpLocks/>
          </p:cNvCxnSpPr>
          <p:nvPr/>
        </p:nvCxnSpPr>
        <p:spPr>
          <a:xfrm>
            <a:off x="2844821" y="4105683"/>
            <a:ext cx="59661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1D9AE6F-25D0-C941-B996-068037D68993}"/>
              </a:ext>
            </a:extLst>
          </p:cNvPr>
          <p:cNvPicPr preferRelativeResize="0">
            <a:picLocks/>
          </p:cNvPicPr>
          <p:nvPr/>
        </p:nvPicPr>
        <p:blipFill>
          <a:blip r:embed="rId2"/>
          <a:stretch>
            <a:fillRect/>
          </a:stretch>
        </p:blipFill>
        <p:spPr>
          <a:xfrm>
            <a:off x="914400" y="2255666"/>
            <a:ext cx="1219199" cy="1371600"/>
          </a:xfrm>
          <a:prstGeom prst="rect">
            <a:avLst/>
          </a:prstGeom>
        </p:spPr>
      </p:pic>
      <p:pic>
        <p:nvPicPr>
          <p:cNvPr id="19" name="Picture 18">
            <a:extLst>
              <a:ext uri="{FF2B5EF4-FFF2-40B4-BE49-F238E27FC236}">
                <a16:creationId xmlns:a16="http://schemas.microsoft.com/office/drawing/2014/main" id="{B49C15F0-BDE4-4F40-B986-4D118DE47746}"/>
              </a:ext>
            </a:extLst>
          </p:cNvPr>
          <p:cNvPicPr preferRelativeResize="0">
            <a:picLocks/>
          </p:cNvPicPr>
          <p:nvPr/>
        </p:nvPicPr>
        <p:blipFill>
          <a:blip r:embed="rId3"/>
          <a:stretch>
            <a:fillRect/>
          </a:stretch>
        </p:blipFill>
        <p:spPr>
          <a:xfrm>
            <a:off x="914401" y="4469797"/>
            <a:ext cx="1219198" cy="1369470"/>
          </a:xfrm>
          <a:prstGeom prst="rect">
            <a:avLst/>
          </a:prstGeom>
        </p:spPr>
      </p:pic>
    </p:spTree>
    <p:extLst>
      <p:ext uri="{BB962C8B-B14F-4D97-AF65-F5344CB8AC3E}">
        <p14:creationId xmlns:p14="http://schemas.microsoft.com/office/powerpoint/2010/main" val="983395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4BB30B-64D3-9847-AD3C-813E6EE803D5}"/>
              </a:ext>
            </a:extLst>
          </p:cNvPr>
          <p:cNvSpPr txBox="1"/>
          <p:nvPr/>
        </p:nvSpPr>
        <p:spPr>
          <a:xfrm>
            <a:off x="317240" y="1002234"/>
            <a:ext cx="8509525" cy="738664"/>
          </a:xfrm>
          <a:prstGeom prst="rect">
            <a:avLst/>
          </a:prstGeom>
          <a:noFill/>
          <a:ln w="12700">
            <a:solidFill>
              <a:schemeClr val="bg1">
                <a:lumMod val="85000"/>
              </a:schemeClr>
            </a:solidFill>
          </a:ln>
        </p:spPr>
        <p:txBody>
          <a:bodyPr wrap="square" rtlCol="0">
            <a:spAutoFit/>
          </a:bodyPr>
          <a:lstStyle/>
          <a:p>
            <a:r>
              <a:rPr lang="en-US" sz="1400" b="1" dirty="0">
                <a:latin typeface="Century Gothic" panose="020B0502020202020204" pitchFamily="34" charset="0"/>
              </a:rPr>
              <a:t>This panel will provide those involved with RPA exposure to advanced automation technologies such as machine learning, extraction of information from unstructured documents, and neural network models.</a:t>
            </a:r>
          </a:p>
        </p:txBody>
      </p:sp>
      <p:sp>
        <p:nvSpPr>
          <p:cNvPr id="5" name="Rectangle 4">
            <a:extLst>
              <a:ext uri="{FF2B5EF4-FFF2-40B4-BE49-F238E27FC236}">
                <a16:creationId xmlns:a16="http://schemas.microsoft.com/office/drawing/2014/main" id="{D30DA448-E64B-FA44-ACF4-F3E1C336BB71}"/>
              </a:ext>
            </a:extLst>
          </p:cNvPr>
          <p:cNvSpPr/>
          <p:nvPr/>
        </p:nvSpPr>
        <p:spPr>
          <a:xfrm>
            <a:off x="1" y="1"/>
            <a:ext cx="9144000" cy="9151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latin typeface="Century Gothic" panose="020B0502020202020204" pitchFamily="34" charset="0"/>
              </a:rPr>
              <a:t>    Intelligent Automation Panel: Beyond RPA; cont.</a:t>
            </a:r>
            <a:endParaRPr lang="en-US" sz="2000" dirty="0">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FA71CD85-9DC6-974C-BB9F-797A2460F79C}"/>
              </a:ext>
            </a:extLst>
          </p:cNvPr>
          <p:cNvCxnSpPr>
            <a:cxnSpLocks/>
          </p:cNvCxnSpPr>
          <p:nvPr/>
        </p:nvCxnSpPr>
        <p:spPr>
          <a:xfrm>
            <a:off x="2743200" y="1967412"/>
            <a:ext cx="0" cy="4743824"/>
          </a:xfrm>
          <a:prstGeom prst="line">
            <a:avLst/>
          </a:prstGeom>
          <a:ln>
            <a:solidFill>
              <a:schemeClr val="bg1">
                <a:lumMod val="85000"/>
              </a:schemeClr>
            </a:solidFill>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23D9B455-2140-CD46-8F55-27F889C28D91}"/>
              </a:ext>
            </a:extLst>
          </p:cNvPr>
          <p:cNvSpPr txBox="1"/>
          <p:nvPr/>
        </p:nvSpPr>
        <p:spPr>
          <a:xfrm>
            <a:off x="742251" y="1959014"/>
            <a:ext cx="1524000" cy="276999"/>
          </a:xfrm>
          <a:prstGeom prst="rect">
            <a:avLst/>
          </a:prstGeom>
          <a:noFill/>
        </p:spPr>
        <p:txBody>
          <a:bodyPr wrap="square" rtlCol="0">
            <a:spAutoFit/>
          </a:bodyPr>
          <a:lstStyle/>
          <a:p>
            <a:pPr algn="ctr"/>
            <a:r>
              <a:rPr lang="en-US" sz="1200" b="1" i="1" dirty="0">
                <a:latin typeface="Century Gothic" panose="020B0502020202020204" pitchFamily="34" charset="0"/>
              </a:rPr>
              <a:t>Panelist</a:t>
            </a:r>
          </a:p>
        </p:txBody>
      </p:sp>
      <p:sp>
        <p:nvSpPr>
          <p:cNvPr id="10" name="TextBox 9">
            <a:extLst>
              <a:ext uri="{FF2B5EF4-FFF2-40B4-BE49-F238E27FC236}">
                <a16:creationId xmlns:a16="http://schemas.microsoft.com/office/drawing/2014/main" id="{136C4FC0-16C2-B841-8465-0F67D804970E}"/>
              </a:ext>
            </a:extLst>
          </p:cNvPr>
          <p:cNvSpPr txBox="1"/>
          <p:nvPr/>
        </p:nvSpPr>
        <p:spPr>
          <a:xfrm>
            <a:off x="386510" y="3612028"/>
            <a:ext cx="2235487" cy="430887"/>
          </a:xfrm>
          <a:prstGeom prst="rect">
            <a:avLst/>
          </a:prstGeom>
          <a:noFill/>
        </p:spPr>
        <p:txBody>
          <a:bodyPr wrap="square" rtlCol="0">
            <a:spAutoFit/>
          </a:bodyPr>
          <a:lstStyle/>
          <a:p>
            <a:pPr algn="ctr"/>
            <a:r>
              <a:rPr lang="en-US" sz="1100" dirty="0">
                <a:latin typeface="Century Gothic" panose="020B0502020202020204" pitchFamily="34" charset="0"/>
              </a:rPr>
              <a:t>Mariana Fox</a:t>
            </a:r>
          </a:p>
          <a:p>
            <a:pPr algn="ctr"/>
            <a:r>
              <a:rPr lang="en-US" sz="1100" i="1" dirty="0">
                <a:latin typeface="Century Gothic" panose="020B0502020202020204" pitchFamily="34" charset="0"/>
              </a:rPr>
              <a:t>GSA OCFO</a:t>
            </a:r>
          </a:p>
        </p:txBody>
      </p:sp>
      <p:sp>
        <p:nvSpPr>
          <p:cNvPr id="11" name="Rectangle 10">
            <a:extLst>
              <a:ext uri="{FF2B5EF4-FFF2-40B4-BE49-F238E27FC236}">
                <a16:creationId xmlns:a16="http://schemas.microsoft.com/office/drawing/2014/main" id="{FD0A0601-74A9-4D42-8C5F-5AE2BF4FD556}"/>
              </a:ext>
            </a:extLst>
          </p:cNvPr>
          <p:cNvSpPr/>
          <p:nvPr/>
        </p:nvSpPr>
        <p:spPr>
          <a:xfrm>
            <a:off x="2837898" y="1809826"/>
            <a:ext cx="5988867" cy="2455395"/>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latin typeface="Century Gothic" panose="020B0502020202020204" pitchFamily="34" charset="0"/>
              </a:rPr>
              <a:t>Mariana Fox – </a:t>
            </a:r>
            <a:r>
              <a:rPr lang="en-US" sz="1200" i="1" dirty="0">
                <a:solidFill>
                  <a:schemeClr val="tx1"/>
                </a:solidFill>
                <a:latin typeface="Century Gothic" panose="020B0502020202020204" pitchFamily="34" charset="0"/>
              </a:rPr>
              <a:t>GSA OCFO</a:t>
            </a:r>
          </a:p>
          <a:p>
            <a:r>
              <a:rPr lang="en-US" sz="1200" b="1" dirty="0">
                <a:solidFill>
                  <a:schemeClr val="tx1"/>
                </a:solidFill>
                <a:latin typeface="Century Gothic" panose="020B0502020202020204" pitchFamily="34" charset="0"/>
              </a:rPr>
              <a:t>Marina </a:t>
            </a:r>
            <a:r>
              <a:rPr lang="en-US" sz="1200" dirty="0">
                <a:solidFill>
                  <a:schemeClr val="tx1"/>
                </a:solidFill>
                <a:latin typeface="Century Gothic" panose="020B0502020202020204" pitchFamily="34" charset="0"/>
              </a:rPr>
              <a:t>is a subject matter expert in the areas of data analysis, Business Intelligence (BI), enterprise reporting and KPI management. Her nearly twenty year tenure includes managing mid- to large scale business intelligence and analytics programs in the government and private sectors, from General Services Administration and USPTO to Deloitte, AOL, Booz Allen Hamilton, and The Wall Street Journal/Dow Jones &amp; Co.  In her previous role at GSA, she led a government-wide Digital Analytics Program (DAP), spanning across 5,000+ of .</a:t>
            </a:r>
            <a:r>
              <a:rPr lang="en-US" sz="1200" dirty="0" err="1">
                <a:solidFill>
                  <a:schemeClr val="tx1"/>
                </a:solidFill>
                <a:latin typeface="Century Gothic" panose="020B0502020202020204" pitchFamily="34" charset="0"/>
              </a:rPr>
              <a:t>gov</a:t>
            </a:r>
            <a:r>
              <a:rPr lang="en-US" sz="1200" dirty="0">
                <a:solidFill>
                  <a:schemeClr val="tx1"/>
                </a:solidFill>
                <a:latin typeface="Century Gothic" panose="020B0502020202020204" pitchFamily="34" charset="0"/>
              </a:rPr>
              <a:t>/.mil websites and supporting 2000+ agency customers as part of the President’s Digital Strategy. Marina is currently leading the .Gov Domain Services team at the Office of Government-wide Policy of GSA, providing a marketplace for secure connectivity, best practices and analytics to support .Gov  domain customers. </a:t>
            </a:r>
            <a:endParaRPr lang="en-US" sz="1200" i="1" dirty="0">
              <a:solidFill>
                <a:schemeClr val="tx1"/>
              </a:solidFill>
              <a:latin typeface="Century Gothic" panose="020B0502020202020204" pitchFamily="34" charset="0"/>
            </a:endParaRPr>
          </a:p>
        </p:txBody>
      </p:sp>
      <p:cxnSp>
        <p:nvCxnSpPr>
          <p:cNvPr id="13" name="Straight Connector 12">
            <a:extLst>
              <a:ext uri="{FF2B5EF4-FFF2-40B4-BE49-F238E27FC236}">
                <a16:creationId xmlns:a16="http://schemas.microsoft.com/office/drawing/2014/main" id="{7EC73979-74CB-254B-B57A-8F1A6BF9C2A0}"/>
              </a:ext>
            </a:extLst>
          </p:cNvPr>
          <p:cNvCxnSpPr>
            <a:cxnSpLocks/>
          </p:cNvCxnSpPr>
          <p:nvPr/>
        </p:nvCxnSpPr>
        <p:spPr>
          <a:xfrm>
            <a:off x="104328" y="4105683"/>
            <a:ext cx="252338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3921371-2710-284C-B251-645F35B0F003}"/>
              </a:ext>
            </a:extLst>
          </p:cNvPr>
          <p:cNvPicPr preferRelativeResize="0">
            <a:picLocks/>
          </p:cNvPicPr>
          <p:nvPr/>
        </p:nvPicPr>
        <p:blipFill rotWithShape="1">
          <a:blip r:embed="rId2"/>
          <a:srcRect r="7034"/>
          <a:stretch/>
        </p:blipFill>
        <p:spPr>
          <a:xfrm>
            <a:off x="909891" y="2247999"/>
            <a:ext cx="1188720" cy="1372922"/>
          </a:xfrm>
          <a:prstGeom prst="rect">
            <a:avLst/>
          </a:prstGeom>
        </p:spPr>
      </p:pic>
      <p:sp>
        <p:nvSpPr>
          <p:cNvPr id="19" name="TextBox 18">
            <a:extLst>
              <a:ext uri="{FF2B5EF4-FFF2-40B4-BE49-F238E27FC236}">
                <a16:creationId xmlns:a16="http://schemas.microsoft.com/office/drawing/2014/main" id="{84055F37-3BDC-964C-8B0F-7AA86AB71217}"/>
              </a:ext>
            </a:extLst>
          </p:cNvPr>
          <p:cNvSpPr txBox="1"/>
          <p:nvPr/>
        </p:nvSpPr>
        <p:spPr>
          <a:xfrm>
            <a:off x="742251" y="4332693"/>
            <a:ext cx="1524000" cy="276999"/>
          </a:xfrm>
          <a:prstGeom prst="rect">
            <a:avLst/>
          </a:prstGeom>
          <a:noFill/>
        </p:spPr>
        <p:txBody>
          <a:bodyPr wrap="square" rtlCol="0">
            <a:spAutoFit/>
          </a:bodyPr>
          <a:lstStyle/>
          <a:p>
            <a:pPr algn="ctr"/>
            <a:r>
              <a:rPr lang="en-US" sz="1200" b="1" i="1" dirty="0">
                <a:latin typeface="Century Gothic" panose="020B0502020202020204" pitchFamily="34" charset="0"/>
              </a:rPr>
              <a:t>Panelist</a:t>
            </a:r>
          </a:p>
        </p:txBody>
      </p:sp>
      <p:sp>
        <p:nvSpPr>
          <p:cNvPr id="20" name="TextBox 19">
            <a:extLst>
              <a:ext uri="{FF2B5EF4-FFF2-40B4-BE49-F238E27FC236}">
                <a16:creationId xmlns:a16="http://schemas.microsoft.com/office/drawing/2014/main" id="{3F764406-F33A-6343-BD2C-7D1294492C2B}"/>
              </a:ext>
            </a:extLst>
          </p:cNvPr>
          <p:cNvSpPr txBox="1"/>
          <p:nvPr/>
        </p:nvSpPr>
        <p:spPr>
          <a:xfrm>
            <a:off x="386510" y="5985707"/>
            <a:ext cx="2235487" cy="430887"/>
          </a:xfrm>
          <a:prstGeom prst="rect">
            <a:avLst/>
          </a:prstGeom>
          <a:noFill/>
        </p:spPr>
        <p:txBody>
          <a:bodyPr wrap="square" rtlCol="0">
            <a:spAutoFit/>
          </a:bodyPr>
          <a:lstStyle/>
          <a:p>
            <a:pPr algn="ctr"/>
            <a:r>
              <a:rPr lang="en-US" sz="1100" dirty="0">
                <a:latin typeface="Century Gothic" panose="020B0502020202020204" pitchFamily="34" charset="0"/>
              </a:rPr>
              <a:t>Mallesh Murugesan</a:t>
            </a:r>
          </a:p>
          <a:p>
            <a:pPr algn="ctr"/>
            <a:r>
              <a:rPr lang="en-US" sz="1100" i="1" dirty="0">
                <a:latin typeface="Century Gothic" panose="020B0502020202020204" pitchFamily="34" charset="0"/>
              </a:rPr>
              <a:t>Abeyon</a:t>
            </a:r>
          </a:p>
        </p:txBody>
      </p:sp>
      <p:sp>
        <p:nvSpPr>
          <p:cNvPr id="21" name="Rectangle 20">
            <a:extLst>
              <a:ext uri="{FF2B5EF4-FFF2-40B4-BE49-F238E27FC236}">
                <a16:creationId xmlns:a16="http://schemas.microsoft.com/office/drawing/2014/main" id="{A91BFE64-02A6-9548-AF46-63B4245DFBA8}"/>
              </a:ext>
            </a:extLst>
          </p:cNvPr>
          <p:cNvSpPr/>
          <p:nvPr/>
        </p:nvSpPr>
        <p:spPr>
          <a:xfrm>
            <a:off x="2844821" y="4339324"/>
            <a:ext cx="5988867" cy="2440709"/>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latin typeface="Century Gothic" panose="020B0502020202020204" pitchFamily="34" charset="0"/>
              </a:rPr>
              <a:t>Mallesh Murugesan – </a:t>
            </a:r>
            <a:r>
              <a:rPr lang="en-US" sz="1200" i="1" dirty="0" err="1">
                <a:solidFill>
                  <a:schemeClr val="tx1"/>
                </a:solidFill>
                <a:latin typeface="Century Gothic" panose="020B0502020202020204" pitchFamily="34" charset="0"/>
              </a:rPr>
              <a:t>Abeyon</a:t>
            </a:r>
            <a:endParaRPr lang="en-US" sz="1200" i="1" dirty="0">
              <a:solidFill>
                <a:schemeClr val="tx1"/>
              </a:solidFill>
              <a:latin typeface="Century Gothic" panose="020B0502020202020204" pitchFamily="34" charset="0"/>
            </a:endParaRPr>
          </a:p>
          <a:p>
            <a:r>
              <a:rPr lang="en-US" sz="1200" b="1" dirty="0">
                <a:solidFill>
                  <a:schemeClr val="tx1"/>
                </a:solidFill>
                <a:latin typeface="Century Gothic" panose="020B0502020202020204" pitchFamily="34" charset="0"/>
              </a:rPr>
              <a:t>Mallesh</a:t>
            </a:r>
            <a:r>
              <a:rPr lang="en-US" sz="1200" dirty="0">
                <a:solidFill>
                  <a:schemeClr val="tx1"/>
                </a:solidFill>
                <a:latin typeface="Century Gothic" panose="020B0502020202020204" pitchFamily="34" charset="0"/>
              </a:rPr>
              <a:t> is the Founder and CEO of Abeyon, is an innovative leader with 20+ years of experience in Technology and Design. He has been working with the Navy for 15 years in executing strategic IT initiatives and providing innovative technology solutions. His latest being Artificial Intelligence-based text analysis tool that recently won the Government Innovation Award. </a:t>
            </a:r>
          </a:p>
          <a:p>
            <a:r>
              <a:rPr lang="en-US" sz="1200" dirty="0">
                <a:solidFill>
                  <a:schemeClr val="tx1"/>
                </a:solidFill>
                <a:latin typeface="Century Gothic" panose="020B0502020202020204" pitchFamily="34" charset="0"/>
              </a:rPr>
              <a:t>Under his leadership, Abeyon has been working on several advanced AI technologies including Text Analysis, Category Management, NLP and more.  His latest creation, </a:t>
            </a:r>
            <a:r>
              <a:rPr lang="en-US" sz="1200" dirty="0">
                <a:solidFill>
                  <a:schemeClr val="tx1"/>
                </a:solidFill>
                <a:latin typeface="Century Gothic" panose="020B0502020202020204" pitchFamily="34" charset="0"/>
                <a:hlinkClick r:id="rId3"/>
              </a:rPr>
              <a:t>chirrp.ai</a:t>
            </a:r>
            <a:r>
              <a:rPr lang="en-US" sz="1200" dirty="0">
                <a:solidFill>
                  <a:schemeClr val="tx1"/>
                </a:solidFill>
                <a:latin typeface="Century Gothic" panose="020B0502020202020204" pitchFamily="34" charset="0"/>
              </a:rPr>
              <a:t> is a multi-channel chatbot platform that is powered by cognitive technology. And he has a patent pending on his intent identification methodology in a cognitive conversation. </a:t>
            </a:r>
          </a:p>
          <a:p>
            <a:r>
              <a:rPr lang="en-US" sz="1200" dirty="0">
                <a:solidFill>
                  <a:schemeClr val="tx1"/>
                </a:solidFill>
                <a:latin typeface="Century Gothic" panose="020B0502020202020204" pitchFamily="34" charset="0"/>
              </a:rPr>
              <a:t>Mallesh has a Masters in Information Systems from George Mason and an MBA from University of Maryland, College Park</a:t>
            </a:r>
          </a:p>
          <a:p>
            <a:endParaRPr lang="en-US" sz="1200" i="1" dirty="0">
              <a:solidFill>
                <a:schemeClr val="tx1"/>
              </a:solidFill>
              <a:latin typeface="Century Gothic" panose="020B0502020202020204" pitchFamily="34" charset="0"/>
            </a:endParaRPr>
          </a:p>
        </p:txBody>
      </p:sp>
      <p:pic>
        <p:nvPicPr>
          <p:cNvPr id="22" name="Picture 21">
            <a:extLst>
              <a:ext uri="{FF2B5EF4-FFF2-40B4-BE49-F238E27FC236}">
                <a16:creationId xmlns:a16="http://schemas.microsoft.com/office/drawing/2014/main" id="{AEB248C7-336D-CF49-9FB4-636423E7A523}"/>
              </a:ext>
            </a:extLst>
          </p:cNvPr>
          <p:cNvPicPr preferRelativeResize="0">
            <a:picLocks/>
          </p:cNvPicPr>
          <p:nvPr/>
        </p:nvPicPr>
        <p:blipFill>
          <a:blip r:embed="rId4"/>
          <a:stretch>
            <a:fillRect/>
          </a:stretch>
        </p:blipFill>
        <p:spPr>
          <a:xfrm>
            <a:off x="909310" y="4614106"/>
            <a:ext cx="1188720" cy="1371600"/>
          </a:xfrm>
          <a:prstGeom prst="rect">
            <a:avLst/>
          </a:prstGeom>
        </p:spPr>
      </p:pic>
    </p:spTree>
    <p:extLst>
      <p:ext uri="{BB962C8B-B14F-4D97-AF65-F5344CB8AC3E}">
        <p14:creationId xmlns:p14="http://schemas.microsoft.com/office/powerpoint/2010/main" val="2132977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DCB4BD-5B4F-B34E-880D-D1A97A7E8E73}"/>
              </a:ext>
            </a:extLst>
          </p:cNvPr>
          <p:cNvSpPr txBox="1"/>
          <p:nvPr/>
        </p:nvSpPr>
        <p:spPr>
          <a:xfrm>
            <a:off x="565040" y="3042346"/>
            <a:ext cx="1524000" cy="276999"/>
          </a:xfrm>
          <a:prstGeom prst="rect">
            <a:avLst/>
          </a:prstGeom>
          <a:noFill/>
        </p:spPr>
        <p:txBody>
          <a:bodyPr wrap="square" rtlCol="0">
            <a:spAutoFit/>
          </a:bodyPr>
          <a:lstStyle/>
          <a:p>
            <a:pPr algn="ctr"/>
            <a:r>
              <a:rPr lang="en-US" sz="1200" b="1" i="1" dirty="0">
                <a:latin typeface="Century Gothic" panose="020B0502020202020204" pitchFamily="34" charset="0"/>
              </a:rPr>
              <a:t>Panelist</a:t>
            </a:r>
          </a:p>
        </p:txBody>
      </p:sp>
      <p:sp>
        <p:nvSpPr>
          <p:cNvPr id="5" name="TextBox 4">
            <a:extLst>
              <a:ext uri="{FF2B5EF4-FFF2-40B4-BE49-F238E27FC236}">
                <a16:creationId xmlns:a16="http://schemas.microsoft.com/office/drawing/2014/main" id="{7F47DB4C-C1E9-7946-9FB3-D07A02F3D6BB}"/>
              </a:ext>
            </a:extLst>
          </p:cNvPr>
          <p:cNvSpPr txBox="1"/>
          <p:nvPr/>
        </p:nvSpPr>
        <p:spPr>
          <a:xfrm>
            <a:off x="98479" y="4736769"/>
            <a:ext cx="2235487" cy="430887"/>
          </a:xfrm>
          <a:prstGeom prst="rect">
            <a:avLst/>
          </a:prstGeom>
          <a:noFill/>
        </p:spPr>
        <p:txBody>
          <a:bodyPr wrap="square" rtlCol="0">
            <a:spAutoFit/>
          </a:bodyPr>
          <a:lstStyle/>
          <a:p>
            <a:pPr algn="ctr"/>
            <a:r>
              <a:rPr lang="en-US" sz="1100" dirty="0">
                <a:latin typeface="Century Gothic" panose="020B0502020202020204" pitchFamily="34" charset="0"/>
              </a:rPr>
              <a:t>CDR Thomas Sampson</a:t>
            </a:r>
          </a:p>
          <a:p>
            <a:pPr algn="ctr"/>
            <a:r>
              <a:rPr lang="en-US" sz="1100" i="1" dirty="0">
                <a:latin typeface="Century Gothic" panose="020B0502020202020204" pitchFamily="34" charset="0"/>
              </a:rPr>
              <a:t>Joint Strike Force</a:t>
            </a:r>
          </a:p>
        </p:txBody>
      </p:sp>
      <p:sp>
        <p:nvSpPr>
          <p:cNvPr id="6" name="Rectangle 5">
            <a:extLst>
              <a:ext uri="{FF2B5EF4-FFF2-40B4-BE49-F238E27FC236}">
                <a16:creationId xmlns:a16="http://schemas.microsoft.com/office/drawing/2014/main" id="{AAD217AE-83E4-7B4A-8093-48685F03CE65}"/>
              </a:ext>
            </a:extLst>
          </p:cNvPr>
          <p:cNvSpPr/>
          <p:nvPr/>
        </p:nvSpPr>
        <p:spPr>
          <a:xfrm>
            <a:off x="2438400" y="2057400"/>
            <a:ext cx="6388365" cy="4648988"/>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b="1" dirty="0">
                <a:solidFill>
                  <a:schemeClr val="tx1"/>
                </a:solidFill>
                <a:latin typeface="Century Gothic" panose="020B0502020202020204" pitchFamily="34" charset="0"/>
              </a:rPr>
              <a:t>CDR Thomas Sampson – </a:t>
            </a:r>
            <a:r>
              <a:rPr lang="en-US" sz="1100" i="1" dirty="0">
                <a:solidFill>
                  <a:schemeClr val="tx1"/>
                </a:solidFill>
                <a:latin typeface="Century Gothic" panose="020B0502020202020204" pitchFamily="34" charset="0"/>
              </a:rPr>
              <a:t>Joint Strike Force</a:t>
            </a:r>
          </a:p>
          <a:p>
            <a:r>
              <a:rPr lang="en-US" sz="1100" b="1" dirty="0">
                <a:solidFill>
                  <a:schemeClr val="tx1"/>
                </a:solidFill>
                <a:latin typeface="Century Gothic" panose="020B0502020202020204" pitchFamily="34" charset="0"/>
              </a:rPr>
              <a:t>CDR Sampson </a:t>
            </a:r>
            <a:r>
              <a:rPr lang="en-US" sz="1100" dirty="0">
                <a:solidFill>
                  <a:schemeClr val="tx1"/>
                </a:solidFill>
                <a:latin typeface="Century Gothic" panose="020B0502020202020204" pitchFamily="34" charset="0"/>
              </a:rPr>
              <a:t>is a 1999 graduate of the State University of New York at Buffalo with a Bachelor of Arts in Political Science. He holds a Master of Information Technology Management and a Master of Business Administration, both from The American University in Washington, D.C.</a:t>
            </a:r>
          </a:p>
          <a:p>
            <a:r>
              <a:rPr lang="en-US" sz="1100" dirty="0">
                <a:solidFill>
                  <a:schemeClr val="tx1"/>
                </a:solidFill>
                <a:latin typeface="Century Gothic" panose="020B0502020202020204" pitchFamily="34" charset="0"/>
              </a:rPr>
              <a:t>Sampson enlisted and was designated a Naval Aircrewman serving as an Aviation Warfare Systems Operator on the P-3C Orion from 1999 to 2001. He deployed with Patrol Squadron One (VP-1) in support of western pacific (WESTPAC) operations and on his return, he selected for Officer Candidate School and was commissioned on 21 September 2001. </a:t>
            </a:r>
          </a:p>
          <a:p>
            <a:r>
              <a:rPr lang="en-US" sz="1100" dirty="0">
                <a:solidFill>
                  <a:schemeClr val="tx1"/>
                </a:solidFill>
                <a:latin typeface="Century Gothic" panose="020B0502020202020204" pitchFamily="34" charset="0"/>
              </a:rPr>
              <a:t>Sampson was designated a Naval Aviator at Naval Air Station (NAS) Whiting Field in May 2003.  His flying assignment was with Helicopter Anti-Submarine Squadron Light Four Four (HSL-44) embarked in USS OSCAR AUSTIN (DDG 79) deploying in 2005 to support Operation Iraqi Freedom, and in 2006 conducting Anti-Piracy Operations off the Horn of Africa.  </a:t>
            </a:r>
          </a:p>
          <a:p>
            <a:r>
              <a:rPr lang="en-US" sz="1100" dirty="0">
                <a:solidFill>
                  <a:schemeClr val="tx1"/>
                </a:solidFill>
                <a:latin typeface="Century Gothic" panose="020B0502020202020204" pitchFamily="34" charset="0"/>
              </a:rPr>
              <a:t>Sampson’s shore tour was on the Navy Staff, Air Warfare Division (OPNAV N88) as an Aviation Training Systems Requirements Officer and Program Manager Aviation Training Systems (PMA205) as an Integrated Product Team Lead for Common Simulation Products and Support.</a:t>
            </a:r>
          </a:p>
          <a:p>
            <a:r>
              <a:rPr lang="en-US" sz="1100" dirty="0">
                <a:solidFill>
                  <a:schemeClr val="tx1"/>
                </a:solidFill>
                <a:latin typeface="Century Gothic" panose="020B0502020202020204" pitchFamily="34" charset="0"/>
              </a:rPr>
              <a:t>Sampson affiliated with the Naval Reserve in May 2010 and his assignments include the Office of Naval Research / Navy Research Lab (ONR/NRL) as a Science and Technology Liaison Officer, Commander Submarine Forces Pacific as a Theater Anti-Submarine Warfare Watch Officer and Deputy Operational Planning Team Lead, and United States Fleet Forces Command Maritime Operations (MOC) as a Crisis Action Team MOC Watch Officer.  He is currently on active duty and assigned to the F-35 Lightning II Joint Program Office as the Enterprise Data Strategy and Management Lead. </a:t>
            </a:r>
          </a:p>
          <a:p>
            <a:r>
              <a:rPr lang="en-US" sz="1100" dirty="0">
                <a:solidFill>
                  <a:schemeClr val="tx1"/>
                </a:solidFill>
                <a:latin typeface="Century Gothic" panose="020B0502020202020204" pitchFamily="34" charset="0"/>
              </a:rPr>
              <a:t>His awards include Navy Commendation Medal, Navy Achievement Medal, unit and service awards. He is certified as a Project Management Professional (PMP), and holds multiple Defense Acquisition Workforce certifications.</a:t>
            </a:r>
          </a:p>
        </p:txBody>
      </p:sp>
      <p:pic>
        <p:nvPicPr>
          <p:cNvPr id="7" name="Picture 6">
            <a:extLst>
              <a:ext uri="{FF2B5EF4-FFF2-40B4-BE49-F238E27FC236}">
                <a16:creationId xmlns:a16="http://schemas.microsoft.com/office/drawing/2014/main" id="{3399386E-0B9C-FF45-A323-18424FF4EDAF}"/>
              </a:ext>
            </a:extLst>
          </p:cNvPr>
          <p:cNvPicPr preferRelativeResize="0">
            <a:picLocks/>
          </p:cNvPicPr>
          <p:nvPr/>
        </p:nvPicPr>
        <p:blipFill>
          <a:blip r:embed="rId2"/>
          <a:stretch>
            <a:fillRect/>
          </a:stretch>
        </p:blipFill>
        <p:spPr>
          <a:xfrm>
            <a:off x="667850" y="3319345"/>
            <a:ext cx="1216152" cy="1371600"/>
          </a:xfrm>
          <a:prstGeom prst="rect">
            <a:avLst/>
          </a:prstGeom>
        </p:spPr>
      </p:pic>
      <p:sp>
        <p:nvSpPr>
          <p:cNvPr id="8" name="TextBox 7">
            <a:extLst>
              <a:ext uri="{FF2B5EF4-FFF2-40B4-BE49-F238E27FC236}">
                <a16:creationId xmlns:a16="http://schemas.microsoft.com/office/drawing/2014/main" id="{7857143A-37B5-CE47-A9D3-60C35DC514E9}"/>
              </a:ext>
            </a:extLst>
          </p:cNvPr>
          <p:cNvSpPr txBox="1"/>
          <p:nvPr/>
        </p:nvSpPr>
        <p:spPr>
          <a:xfrm>
            <a:off x="317240" y="1002234"/>
            <a:ext cx="8509525" cy="830997"/>
          </a:xfrm>
          <a:prstGeom prst="rect">
            <a:avLst/>
          </a:prstGeom>
          <a:solidFill>
            <a:schemeClr val="accent4">
              <a:lumMod val="20000"/>
              <a:lumOff val="80000"/>
            </a:schemeClr>
          </a:solidFill>
          <a:ln w="12700">
            <a:solidFill>
              <a:schemeClr val="bg1">
                <a:lumMod val="85000"/>
              </a:schemeClr>
            </a:solidFill>
          </a:ln>
        </p:spPr>
        <p:txBody>
          <a:bodyPr wrap="square" rtlCol="0">
            <a:spAutoFit/>
          </a:bodyPr>
          <a:lstStyle/>
          <a:p>
            <a:r>
              <a:rPr lang="en-US" sz="1600" b="1" dirty="0">
                <a:latin typeface="Century Gothic" panose="020B0502020202020204" pitchFamily="34" charset="0"/>
              </a:rPr>
              <a:t>This panel will provide those involved with RPA exposure to advanced automation technologies such as machine learning, extraction of information from unstructured documents, and neural network models.</a:t>
            </a:r>
          </a:p>
        </p:txBody>
      </p:sp>
      <p:sp>
        <p:nvSpPr>
          <p:cNvPr id="9" name="Rectangle 8">
            <a:extLst>
              <a:ext uri="{FF2B5EF4-FFF2-40B4-BE49-F238E27FC236}">
                <a16:creationId xmlns:a16="http://schemas.microsoft.com/office/drawing/2014/main" id="{FB6645AE-F6EA-AD42-A660-7CC8E4AE1909}"/>
              </a:ext>
            </a:extLst>
          </p:cNvPr>
          <p:cNvSpPr/>
          <p:nvPr/>
        </p:nvSpPr>
        <p:spPr>
          <a:xfrm>
            <a:off x="1" y="1"/>
            <a:ext cx="9144000" cy="9151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latin typeface="Century Gothic" panose="020B0502020202020204" pitchFamily="34" charset="0"/>
              </a:rPr>
              <a:t>    Intelligent Automation Panel: Beyond RPA; cont.</a:t>
            </a:r>
            <a:endParaRPr lang="en-US" sz="2000" dirty="0">
              <a:latin typeface="Century Gothic" panose="020B0502020202020204" pitchFamily="34" charset="0"/>
            </a:endParaRPr>
          </a:p>
        </p:txBody>
      </p:sp>
      <p:cxnSp>
        <p:nvCxnSpPr>
          <p:cNvPr id="10" name="Straight Connector 9">
            <a:extLst>
              <a:ext uri="{FF2B5EF4-FFF2-40B4-BE49-F238E27FC236}">
                <a16:creationId xmlns:a16="http://schemas.microsoft.com/office/drawing/2014/main" id="{A67AC338-7AED-E745-BF63-FBCD7F544D6D}"/>
              </a:ext>
            </a:extLst>
          </p:cNvPr>
          <p:cNvCxnSpPr>
            <a:cxnSpLocks/>
          </p:cNvCxnSpPr>
          <p:nvPr/>
        </p:nvCxnSpPr>
        <p:spPr>
          <a:xfrm>
            <a:off x="2316381" y="1962564"/>
            <a:ext cx="0" cy="4743824"/>
          </a:xfrm>
          <a:prstGeom prst="line">
            <a:avLst/>
          </a:prstGeom>
          <a:ln>
            <a:solidFill>
              <a:schemeClr val="bg1">
                <a:lumMod val="85000"/>
              </a:schemeClr>
            </a:solidFill>
          </a:ln>
          <a:effectLst/>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6E667303-39BC-B344-9572-38B9AFD80A4F}"/>
              </a:ext>
            </a:extLst>
          </p:cNvPr>
          <p:cNvCxnSpPr>
            <a:cxnSpLocks/>
          </p:cNvCxnSpPr>
          <p:nvPr/>
        </p:nvCxnSpPr>
        <p:spPr>
          <a:xfrm flipV="1">
            <a:off x="98479" y="5147850"/>
            <a:ext cx="2084133" cy="198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655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F027E-5DED-0D42-B081-501AD4AD952F}"/>
              </a:ext>
            </a:extLst>
          </p:cNvPr>
          <p:cNvSpPr txBox="1"/>
          <p:nvPr/>
        </p:nvSpPr>
        <p:spPr>
          <a:xfrm>
            <a:off x="697309" y="2619539"/>
            <a:ext cx="1524000" cy="276999"/>
          </a:xfrm>
          <a:prstGeom prst="rect">
            <a:avLst/>
          </a:prstGeom>
          <a:noFill/>
        </p:spPr>
        <p:txBody>
          <a:bodyPr wrap="square" rtlCol="0">
            <a:spAutoFit/>
          </a:bodyPr>
          <a:lstStyle/>
          <a:p>
            <a:pPr algn="ctr"/>
            <a:r>
              <a:rPr lang="en-US" sz="1200" b="1" i="1" dirty="0">
                <a:latin typeface="Century Gothic" panose="020B0502020202020204" pitchFamily="34" charset="0"/>
              </a:rPr>
              <a:t>Host</a:t>
            </a:r>
          </a:p>
        </p:txBody>
      </p:sp>
      <p:sp>
        <p:nvSpPr>
          <p:cNvPr id="5" name="TextBox 4">
            <a:extLst>
              <a:ext uri="{FF2B5EF4-FFF2-40B4-BE49-F238E27FC236}">
                <a16:creationId xmlns:a16="http://schemas.microsoft.com/office/drawing/2014/main" id="{BFC680A0-E87E-AE44-B0F4-FE88773E32BC}"/>
              </a:ext>
            </a:extLst>
          </p:cNvPr>
          <p:cNvSpPr txBox="1"/>
          <p:nvPr/>
        </p:nvSpPr>
        <p:spPr>
          <a:xfrm>
            <a:off x="376078" y="4341878"/>
            <a:ext cx="2235487" cy="430887"/>
          </a:xfrm>
          <a:prstGeom prst="rect">
            <a:avLst/>
          </a:prstGeom>
          <a:noFill/>
        </p:spPr>
        <p:txBody>
          <a:bodyPr wrap="square" rtlCol="0">
            <a:spAutoFit/>
          </a:bodyPr>
          <a:lstStyle/>
          <a:p>
            <a:pPr algn="ctr"/>
            <a:r>
              <a:rPr lang="en-US" sz="1100" i="1" dirty="0">
                <a:latin typeface="Century Gothic" panose="020B0502020202020204" pitchFamily="34" charset="0"/>
              </a:rPr>
              <a:t>Ed Burrows</a:t>
            </a:r>
          </a:p>
          <a:p>
            <a:pPr algn="ctr"/>
            <a:r>
              <a:rPr lang="en-US" sz="1100" i="1" dirty="0">
                <a:latin typeface="Century Gothic" panose="020B0502020202020204" pitchFamily="34" charset="0"/>
              </a:rPr>
              <a:t>GSA OCFO</a:t>
            </a:r>
          </a:p>
        </p:txBody>
      </p:sp>
      <p:sp>
        <p:nvSpPr>
          <p:cNvPr id="6" name="Rectangle 5">
            <a:extLst>
              <a:ext uri="{FF2B5EF4-FFF2-40B4-BE49-F238E27FC236}">
                <a16:creationId xmlns:a16="http://schemas.microsoft.com/office/drawing/2014/main" id="{ED10203D-E647-3340-93E1-75AF0EF743A5}"/>
              </a:ext>
            </a:extLst>
          </p:cNvPr>
          <p:cNvSpPr/>
          <p:nvPr/>
        </p:nvSpPr>
        <p:spPr>
          <a:xfrm>
            <a:off x="2834526" y="2418411"/>
            <a:ext cx="5981941" cy="2749245"/>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Century Gothic" panose="020B0502020202020204" pitchFamily="34" charset="0"/>
              </a:rPr>
              <a:t>Ed Burrows – </a:t>
            </a:r>
            <a:r>
              <a:rPr lang="en-US" sz="1200" i="1" dirty="0">
                <a:solidFill>
                  <a:schemeClr val="tx1"/>
                </a:solidFill>
                <a:latin typeface="Century Gothic" panose="020B0502020202020204" pitchFamily="34" charset="0"/>
              </a:rPr>
              <a:t>GSA OCFO</a:t>
            </a:r>
          </a:p>
          <a:p>
            <a:endParaRPr lang="en-US" sz="1200" i="1" dirty="0">
              <a:solidFill>
                <a:schemeClr val="tx1"/>
              </a:solidFill>
              <a:latin typeface="Century Gothic" panose="020B0502020202020204" pitchFamily="34" charset="0"/>
            </a:endParaRPr>
          </a:p>
          <a:p>
            <a:r>
              <a:rPr lang="en-US" sz="1200" b="1" dirty="0">
                <a:solidFill>
                  <a:schemeClr val="tx1"/>
                </a:solidFill>
                <a:latin typeface="Century Gothic" panose="020B0502020202020204" pitchFamily="34" charset="0"/>
              </a:rPr>
              <a:t>Ed </a:t>
            </a:r>
            <a:r>
              <a:rPr lang="en-US" sz="1200" dirty="0">
                <a:solidFill>
                  <a:schemeClr val="tx1"/>
                </a:solidFill>
                <a:latin typeface="Century Gothic" panose="020B0502020202020204" pitchFamily="34" charset="0"/>
              </a:rPr>
              <a:t>is a Senior Advisor at GSA leading Robotics Process Automation (RPA) for the Office of the Chief Financial Officer. He is also the liaison to the U.S. Department of Agriculture as the financial management shared service provider to GSA, leads GSA's 's implementation of Treasury's Invoice Processing Platform (IPP) and led the migration of GSA's child care subsidy administration programs to a commercial provider and the Department of Agriculture. Prior to joining GSA in 2015 Ed led financial operations and programs in the telecommunications industry, including senior leadership positions at MCI, Concert Communications, BT Group, and </a:t>
            </a:r>
            <a:r>
              <a:rPr lang="en-US" sz="1200" dirty="0" err="1">
                <a:solidFill>
                  <a:schemeClr val="tx1"/>
                </a:solidFill>
                <a:latin typeface="Century Gothic" panose="020B0502020202020204" pitchFamily="34" charset="0"/>
              </a:rPr>
              <a:t>Telarix</a:t>
            </a:r>
            <a:r>
              <a:rPr lang="en-US" sz="1200" dirty="0">
                <a:solidFill>
                  <a:schemeClr val="tx1"/>
                </a:solidFill>
                <a:latin typeface="Century Gothic" panose="020B0502020202020204" pitchFamily="34" charset="0"/>
              </a:rPr>
              <a:t>. Ed holds a B.A. degree in Economics from The Pennsylvania State University and a M.A. in Economics from University of Virginia. </a:t>
            </a:r>
          </a:p>
          <a:p>
            <a:endParaRPr lang="en-US" sz="1200" i="1" dirty="0">
              <a:solidFill>
                <a:schemeClr val="tx1"/>
              </a:solidFill>
              <a:latin typeface="Century Gothic" panose="020B0502020202020204" pitchFamily="34" charset="0"/>
            </a:endParaRPr>
          </a:p>
        </p:txBody>
      </p:sp>
      <p:cxnSp>
        <p:nvCxnSpPr>
          <p:cNvPr id="8" name="Straight Connector 7">
            <a:extLst>
              <a:ext uri="{FF2B5EF4-FFF2-40B4-BE49-F238E27FC236}">
                <a16:creationId xmlns:a16="http://schemas.microsoft.com/office/drawing/2014/main" id="{DC58A31F-9B60-224F-8469-546A89FCFCFF}"/>
              </a:ext>
            </a:extLst>
          </p:cNvPr>
          <p:cNvCxnSpPr>
            <a:cxnSpLocks/>
          </p:cNvCxnSpPr>
          <p:nvPr/>
        </p:nvCxnSpPr>
        <p:spPr>
          <a:xfrm>
            <a:off x="2732903" y="2043456"/>
            <a:ext cx="0" cy="4743824"/>
          </a:xfrm>
          <a:prstGeom prst="line">
            <a:avLst/>
          </a:prstGeom>
          <a:ln>
            <a:solidFill>
              <a:schemeClr val="bg1">
                <a:lumMod val="85000"/>
              </a:schemeClr>
            </a:solidFill>
          </a:ln>
          <a:effectLst/>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F9D4D96D-B04D-C644-B925-EA360233393B}"/>
              </a:ext>
            </a:extLst>
          </p:cNvPr>
          <p:cNvCxnSpPr>
            <a:cxnSpLocks/>
          </p:cNvCxnSpPr>
          <p:nvPr/>
        </p:nvCxnSpPr>
        <p:spPr>
          <a:xfrm>
            <a:off x="88182" y="5167656"/>
            <a:ext cx="252338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03659A-3840-064B-9E7E-63EFFB40C847}"/>
              </a:ext>
            </a:extLst>
          </p:cNvPr>
          <p:cNvSpPr txBox="1"/>
          <p:nvPr/>
        </p:nvSpPr>
        <p:spPr>
          <a:xfrm>
            <a:off x="317240" y="1002236"/>
            <a:ext cx="8509525" cy="1077218"/>
          </a:xfrm>
          <a:prstGeom prst="rect">
            <a:avLst/>
          </a:prstGeom>
          <a:solidFill>
            <a:schemeClr val="accent4">
              <a:lumMod val="20000"/>
              <a:lumOff val="80000"/>
            </a:schemeClr>
          </a:solidFill>
          <a:ln w="12700">
            <a:solidFill>
              <a:schemeClr val="bg1">
                <a:lumMod val="85000"/>
              </a:schemeClr>
            </a:solidFill>
          </a:ln>
        </p:spPr>
        <p:txBody>
          <a:bodyPr wrap="square" rtlCol="0">
            <a:spAutoFit/>
          </a:bodyPr>
          <a:lstStyle/>
          <a:p>
            <a:r>
              <a:rPr lang="en-US" sz="1600" b="1" dirty="0">
                <a:latin typeface="Century Gothic" panose="020B0502020202020204" pitchFamily="34" charset="0"/>
              </a:rPr>
              <a:t>This track provides practical guidance on the RPA project life cycle, from candidate process assessment to ongoing bot operations management.   See how a bot is constructed and run!  Learn about automation beyond RPA - Intelligent Automation, including a Navy project that won a Government Innovation Award!</a:t>
            </a:r>
          </a:p>
        </p:txBody>
      </p:sp>
      <p:sp>
        <p:nvSpPr>
          <p:cNvPr id="11" name="Rectangle 10">
            <a:extLst>
              <a:ext uri="{FF2B5EF4-FFF2-40B4-BE49-F238E27FC236}">
                <a16:creationId xmlns:a16="http://schemas.microsoft.com/office/drawing/2014/main" id="{A6C68559-357B-F144-83B9-F4D7BDD0564C}"/>
              </a:ext>
            </a:extLst>
          </p:cNvPr>
          <p:cNvSpPr/>
          <p:nvPr/>
        </p:nvSpPr>
        <p:spPr>
          <a:xfrm>
            <a:off x="1" y="1"/>
            <a:ext cx="9144000" cy="9151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latin typeface="Century Gothic" panose="020B0502020202020204" pitchFamily="34" charset="0"/>
              </a:rPr>
              <a:t>   Host for the RPA &amp; Intelligent Automation Track</a:t>
            </a:r>
            <a:endParaRPr lang="en-US" sz="2000" dirty="0">
              <a:latin typeface="Century Gothic" panose="020B0502020202020204" pitchFamily="34" charset="0"/>
            </a:endParaRPr>
          </a:p>
        </p:txBody>
      </p:sp>
      <p:pic>
        <p:nvPicPr>
          <p:cNvPr id="12" name="Picture 11">
            <a:extLst>
              <a:ext uri="{FF2B5EF4-FFF2-40B4-BE49-F238E27FC236}">
                <a16:creationId xmlns:a16="http://schemas.microsoft.com/office/drawing/2014/main" id="{29958522-0D0F-C84F-B404-6CBDFF990254}"/>
              </a:ext>
            </a:extLst>
          </p:cNvPr>
          <p:cNvPicPr preferRelativeResize="0">
            <a:picLocks/>
          </p:cNvPicPr>
          <p:nvPr/>
        </p:nvPicPr>
        <p:blipFill>
          <a:blip r:embed="rId2"/>
          <a:stretch>
            <a:fillRect/>
          </a:stretch>
        </p:blipFill>
        <p:spPr>
          <a:xfrm>
            <a:off x="853741" y="2896538"/>
            <a:ext cx="1280160" cy="1371600"/>
          </a:xfrm>
          <a:prstGeom prst="rect">
            <a:avLst/>
          </a:prstGeom>
        </p:spPr>
      </p:pic>
    </p:spTree>
    <p:extLst>
      <p:ext uri="{BB962C8B-B14F-4D97-AF65-F5344CB8AC3E}">
        <p14:creationId xmlns:p14="http://schemas.microsoft.com/office/powerpoint/2010/main" val="1780739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a:spLocks noGrp="1"/>
          </p:cNvSpPr>
          <p:nvPr>
            <p:ph type="subTitle" idx="1"/>
          </p:nvPr>
        </p:nvSpPr>
        <p:spPr>
          <a:xfrm>
            <a:off x="256710" y="5070803"/>
            <a:ext cx="8630580" cy="505645"/>
          </a:xfrm>
        </p:spPr>
        <p:txBody>
          <a:bodyPr anchor="t"/>
          <a:lstStyle/>
          <a:p>
            <a:r>
              <a:rPr lang="en-US" sz="2407" b="1" dirty="0"/>
              <a:t>Process Robotics </a:t>
            </a:r>
          </a:p>
          <a:p>
            <a:r>
              <a:rPr lang="en-US" sz="2000" b="0" dirty="0">
                <a:solidFill>
                  <a:schemeClr val="accent1"/>
                </a:solidFill>
              </a:rPr>
              <a:t>A Digital solution to automating transactional work that empowers valuable labor and improves operational efficiency</a:t>
            </a:r>
            <a:endParaRPr lang="en-US" sz="2800" b="0" dirty="0">
              <a:solidFill>
                <a:schemeClr val="accent1"/>
              </a:solidFill>
            </a:endParaRPr>
          </a:p>
        </p:txBody>
      </p:sp>
      <p:sp>
        <p:nvSpPr>
          <p:cNvPr id="7" name="Text Placeholder 6"/>
          <p:cNvSpPr>
            <a:spLocks noGrp="1"/>
          </p:cNvSpPr>
          <p:nvPr>
            <p:ph type="body" sz="quarter" idx="10"/>
          </p:nvPr>
        </p:nvSpPr>
        <p:spPr>
          <a:xfrm>
            <a:off x="256710" y="6156282"/>
            <a:ext cx="4195762" cy="298450"/>
          </a:xfrm>
        </p:spPr>
        <p:txBody>
          <a:bodyPr/>
          <a:lstStyle/>
          <a:p>
            <a:r>
              <a:rPr lang="en-US" noProof="0" dirty="0">
                <a:ea typeface="Verdana"/>
                <a:cs typeface="Verdana"/>
              </a:rPr>
              <a:t>October 2018</a:t>
            </a:r>
            <a:r>
              <a:rPr lang="en-US" noProof="0" dirty="0">
                <a:latin typeface="Verdana"/>
                <a:ea typeface="Verdana"/>
                <a:cs typeface="Verdana"/>
                <a:sym typeface="Verdana"/>
              </a:rPr>
              <a:t>	</a:t>
            </a:r>
            <a:endParaRPr lang="en-US" noProof="0" dirty="0">
              <a:solidFill>
                <a:srgbClr val="FF0000"/>
              </a:solidFill>
              <a:latin typeface="Verdana"/>
              <a:ea typeface="Verdana"/>
              <a:cs typeface="Verdana"/>
              <a:sym typeface="Verdana"/>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6719" y="1114697"/>
            <a:ext cx="3656450" cy="3656450"/>
          </a:xfrm>
          <a:prstGeom prst="rect">
            <a:avLst/>
          </a:prstGeom>
        </p:spPr>
      </p:pic>
    </p:spTree>
    <p:extLst>
      <p:ext uri="{BB962C8B-B14F-4D97-AF65-F5344CB8AC3E}">
        <p14:creationId xmlns:p14="http://schemas.microsoft.com/office/powerpoint/2010/main" val="237163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6241" y="317501"/>
            <a:ext cx="8399021" cy="333636"/>
          </a:xfrm>
        </p:spPr>
        <p:txBody>
          <a:bodyPr/>
          <a:lstStyle/>
          <a:p>
            <a:r>
              <a:rPr lang="en-US" b="1" dirty="0"/>
              <a:t>Process Robotics can transform back office and mission-focused transactional work to achieve cost savings and operational efficiencies</a:t>
            </a:r>
          </a:p>
        </p:txBody>
      </p:sp>
      <p:sp>
        <p:nvSpPr>
          <p:cNvPr id="10" name="Rectangle 9"/>
          <p:cNvSpPr/>
          <p:nvPr/>
        </p:nvSpPr>
        <p:spPr>
          <a:xfrm>
            <a:off x="1180197" y="2169776"/>
            <a:ext cx="7265032" cy="461665"/>
          </a:xfrm>
          <a:prstGeom prst="rect">
            <a:avLst/>
          </a:prstGeom>
        </p:spPr>
        <p:txBody>
          <a:bodyPr wrap="square">
            <a:spAutoFit/>
          </a:bodyPr>
          <a:lstStyle/>
          <a:p>
            <a:pPr fontAlgn="base">
              <a:spcBef>
                <a:spcPct val="20000"/>
              </a:spcBef>
              <a:spcAft>
                <a:spcPct val="0"/>
              </a:spcAft>
              <a:defRPr/>
            </a:pPr>
            <a:r>
              <a:rPr lang="en-US" sz="1200" b="1" kern="0" dirty="0">
                <a:solidFill>
                  <a:schemeClr val="accent4"/>
                </a:solidFill>
                <a:cs typeface="Arial" pitchFamily="34" charset="0"/>
              </a:rPr>
              <a:t>Process robotics tools are programmed to perform repeatable tasks</a:t>
            </a:r>
            <a:r>
              <a:rPr lang="en-US" sz="1200" kern="0" dirty="0">
                <a:solidFill>
                  <a:srgbClr val="000000"/>
                </a:solidFill>
                <a:cs typeface="Arial" pitchFamily="34" charset="0"/>
              </a:rPr>
              <a:t>: programmed to replicate repetitive human tasks using recorders and easy programming language</a:t>
            </a:r>
          </a:p>
        </p:txBody>
      </p:sp>
      <p:sp>
        <p:nvSpPr>
          <p:cNvPr id="11" name="Freeform 223"/>
          <p:cNvSpPr>
            <a:spLocks noChangeAspect="1" noEditPoints="1"/>
          </p:cNvSpPr>
          <p:nvPr/>
        </p:nvSpPr>
        <p:spPr bwMode="auto">
          <a:xfrm>
            <a:off x="540116" y="2100425"/>
            <a:ext cx="640080" cy="64008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39 w 512"/>
              <a:gd name="T11" fmla="*/ 267 h 512"/>
              <a:gd name="T12" fmla="*/ 128 w 512"/>
              <a:gd name="T13" fmla="*/ 256 h 512"/>
              <a:gd name="T14" fmla="*/ 256 w 512"/>
              <a:gd name="T15" fmla="*/ 128 h 512"/>
              <a:gd name="T16" fmla="*/ 331 w 512"/>
              <a:gd name="T17" fmla="*/ 153 h 512"/>
              <a:gd name="T18" fmla="*/ 331 w 512"/>
              <a:gd name="T19" fmla="*/ 128 h 512"/>
              <a:gd name="T20" fmla="*/ 341 w 512"/>
              <a:gd name="T21" fmla="*/ 118 h 512"/>
              <a:gd name="T22" fmla="*/ 352 w 512"/>
              <a:gd name="T23" fmla="*/ 128 h 512"/>
              <a:gd name="T24" fmla="*/ 352 w 512"/>
              <a:gd name="T25" fmla="*/ 182 h 512"/>
              <a:gd name="T26" fmla="*/ 341 w 512"/>
              <a:gd name="T27" fmla="*/ 192 h 512"/>
              <a:gd name="T28" fmla="*/ 288 w 512"/>
              <a:gd name="T29" fmla="*/ 192 h 512"/>
              <a:gd name="T30" fmla="*/ 277 w 512"/>
              <a:gd name="T31" fmla="*/ 182 h 512"/>
              <a:gd name="T32" fmla="*/ 288 w 512"/>
              <a:gd name="T33" fmla="*/ 171 h 512"/>
              <a:gd name="T34" fmla="*/ 320 w 512"/>
              <a:gd name="T35" fmla="*/ 171 h 512"/>
              <a:gd name="T36" fmla="*/ 256 w 512"/>
              <a:gd name="T37" fmla="*/ 150 h 512"/>
              <a:gd name="T38" fmla="*/ 149 w 512"/>
              <a:gd name="T39" fmla="*/ 256 h 512"/>
              <a:gd name="T40" fmla="*/ 139 w 512"/>
              <a:gd name="T41" fmla="*/ 267 h 512"/>
              <a:gd name="T42" fmla="*/ 256 w 512"/>
              <a:gd name="T43" fmla="*/ 384 h 512"/>
              <a:gd name="T44" fmla="*/ 181 w 512"/>
              <a:gd name="T45" fmla="*/ 360 h 512"/>
              <a:gd name="T46" fmla="*/ 181 w 512"/>
              <a:gd name="T47" fmla="*/ 384 h 512"/>
              <a:gd name="T48" fmla="*/ 171 w 512"/>
              <a:gd name="T49" fmla="*/ 395 h 512"/>
              <a:gd name="T50" fmla="*/ 160 w 512"/>
              <a:gd name="T51" fmla="*/ 384 h 512"/>
              <a:gd name="T52" fmla="*/ 160 w 512"/>
              <a:gd name="T53" fmla="*/ 331 h 512"/>
              <a:gd name="T54" fmla="*/ 171 w 512"/>
              <a:gd name="T55" fmla="*/ 320 h 512"/>
              <a:gd name="T56" fmla="*/ 224 w 512"/>
              <a:gd name="T57" fmla="*/ 320 h 512"/>
              <a:gd name="T58" fmla="*/ 235 w 512"/>
              <a:gd name="T59" fmla="*/ 331 h 512"/>
              <a:gd name="T60" fmla="*/ 224 w 512"/>
              <a:gd name="T61" fmla="*/ 342 h 512"/>
              <a:gd name="T62" fmla="*/ 192 w 512"/>
              <a:gd name="T63" fmla="*/ 342 h 512"/>
              <a:gd name="T64" fmla="*/ 256 w 512"/>
              <a:gd name="T65" fmla="*/ 363 h 512"/>
              <a:gd name="T66" fmla="*/ 363 w 512"/>
              <a:gd name="T67" fmla="*/ 256 h 512"/>
              <a:gd name="T68" fmla="*/ 373 w 512"/>
              <a:gd name="T69" fmla="*/ 246 h 512"/>
              <a:gd name="T70" fmla="*/ 384 w 512"/>
              <a:gd name="T71" fmla="*/ 256 h 512"/>
              <a:gd name="T72" fmla="*/ 256 w 512"/>
              <a:gd name="T73" fmla="*/ 38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139" y="267"/>
                </a:moveTo>
                <a:cubicBezTo>
                  <a:pt x="133" y="267"/>
                  <a:pt x="128" y="262"/>
                  <a:pt x="128" y="256"/>
                </a:cubicBezTo>
                <a:cubicBezTo>
                  <a:pt x="128" y="186"/>
                  <a:pt x="185" y="128"/>
                  <a:pt x="256" y="128"/>
                </a:cubicBezTo>
                <a:cubicBezTo>
                  <a:pt x="283" y="128"/>
                  <a:pt x="309" y="137"/>
                  <a:pt x="331" y="153"/>
                </a:cubicBezTo>
                <a:cubicBezTo>
                  <a:pt x="331" y="128"/>
                  <a:pt x="331" y="128"/>
                  <a:pt x="331" y="128"/>
                </a:cubicBezTo>
                <a:cubicBezTo>
                  <a:pt x="331" y="122"/>
                  <a:pt x="335" y="118"/>
                  <a:pt x="341" y="118"/>
                </a:cubicBezTo>
                <a:cubicBezTo>
                  <a:pt x="347" y="118"/>
                  <a:pt x="352" y="122"/>
                  <a:pt x="352" y="128"/>
                </a:cubicBezTo>
                <a:cubicBezTo>
                  <a:pt x="352" y="182"/>
                  <a:pt x="352" y="182"/>
                  <a:pt x="352" y="182"/>
                </a:cubicBezTo>
                <a:cubicBezTo>
                  <a:pt x="352" y="188"/>
                  <a:pt x="347" y="192"/>
                  <a:pt x="341" y="192"/>
                </a:cubicBezTo>
                <a:cubicBezTo>
                  <a:pt x="288" y="192"/>
                  <a:pt x="288" y="192"/>
                  <a:pt x="288" y="192"/>
                </a:cubicBezTo>
                <a:cubicBezTo>
                  <a:pt x="282" y="192"/>
                  <a:pt x="277" y="188"/>
                  <a:pt x="277" y="182"/>
                </a:cubicBezTo>
                <a:cubicBezTo>
                  <a:pt x="277" y="176"/>
                  <a:pt x="282" y="171"/>
                  <a:pt x="288" y="171"/>
                </a:cubicBezTo>
                <a:cubicBezTo>
                  <a:pt x="320" y="171"/>
                  <a:pt x="320" y="171"/>
                  <a:pt x="320" y="171"/>
                </a:cubicBezTo>
                <a:cubicBezTo>
                  <a:pt x="302" y="157"/>
                  <a:pt x="279" y="150"/>
                  <a:pt x="256" y="150"/>
                </a:cubicBezTo>
                <a:cubicBezTo>
                  <a:pt x="197" y="150"/>
                  <a:pt x="149" y="198"/>
                  <a:pt x="149" y="256"/>
                </a:cubicBezTo>
                <a:cubicBezTo>
                  <a:pt x="149" y="262"/>
                  <a:pt x="145" y="267"/>
                  <a:pt x="139" y="267"/>
                </a:cubicBezTo>
                <a:close/>
                <a:moveTo>
                  <a:pt x="256" y="384"/>
                </a:moveTo>
                <a:cubicBezTo>
                  <a:pt x="229" y="384"/>
                  <a:pt x="203" y="376"/>
                  <a:pt x="181" y="360"/>
                </a:cubicBezTo>
                <a:cubicBezTo>
                  <a:pt x="181" y="384"/>
                  <a:pt x="181" y="384"/>
                  <a:pt x="181" y="384"/>
                </a:cubicBezTo>
                <a:cubicBezTo>
                  <a:pt x="181" y="390"/>
                  <a:pt x="177" y="395"/>
                  <a:pt x="171" y="395"/>
                </a:cubicBezTo>
                <a:cubicBezTo>
                  <a:pt x="165" y="395"/>
                  <a:pt x="160" y="390"/>
                  <a:pt x="160" y="384"/>
                </a:cubicBezTo>
                <a:cubicBezTo>
                  <a:pt x="160" y="331"/>
                  <a:pt x="160" y="331"/>
                  <a:pt x="160" y="331"/>
                </a:cubicBezTo>
                <a:cubicBezTo>
                  <a:pt x="160" y="325"/>
                  <a:pt x="165" y="320"/>
                  <a:pt x="171" y="320"/>
                </a:cubicBezTo>
                <a:cubicBezTo>
                  <a:pt x="224" y="320"/>
                  <a:pt x="224" y="320"/>
                  <a:pt x="224" y="320"/>
                </a:cubicBezTo>
                <a:cubicBezTo>
                  <a:pt x="230" y="320"/>
                  <a:pt x="235" y="325"/>
                  <a:pt x="235" y="331"/>
                </a:cubicBezTo>
                <a:cubicBezTo>
                  <a:pt x="235" y="337"/>
                  <a:pt x="230" y="342"/>
                  <a:pt x="224" y="342"/>
                </a:cubicBezTo>
                <a:cubicBezTo>
                  <a:pt x="192" y="342"/>
                  <a:pt x="192" y="342"/>
                  <a:pt x="192" y="342"/>
                </a:cubicBezTo>
                <a:cubicBezTo>
                  <a:pt x="210" y="355"/>
                  <a:pt x="233" y="363"/>
                  <a:pt x="256" y="363"/>
                </a:cubicBezTo>
                <a:cubicBezTo>
                  <a:pt x="315" y="363"/>
                  <a:pt x="363" y="315"/>
                  <a:pt x="363" y="256"/>
                </a:cubicBezTo>
                <a:cubicBezTo>
                  <a:pt x="363" y="250"/>
                  <a:pt x="367" y="246"/>
                  <a:pt x="373" y="246"/>
                </a:cubicBezTo>
                <a:cubicBezTo>
                  <a:pt x="379" y="246"/>
                  <a:pt x="384" y="250"/>
                  <a:pt x="384" y="256"/>
                </a:cubicBezTo>
                <a:cubicBezTo>
                  <a:pt x="384" y="327"/>
                  <a:pt x="327" y="384"/>
                  <a:pt x="256" y="38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GB" dirty="0"/>
          </a:p>
        </p:txBody>
      </p:sp>
      <p:sp>
        <p:nvSpPr>
          <p:cNvPr id="13" name="Rectangle 12"/>
          <p:cNvSpPr/>
          <p:nvPr/>
        </p:nvSpPr>
        <p:spPr>
          <a:xfrm>
            <a:off x="1180197" y="2969052"/>
            <a:ext cx="7265032" cy="483850"/>
          </a:xfrm>
          <a:prstGeom prst="rect">
            <a:avLst/>
          </a:prstGeom>
        </p:spPr>
        <p:txBody>
          <a:bodyPr wrap="square">
            <a:spAutoFit/>
          </a:bodyPr>
          <a:lstStyle/>
          <a:p>
            <a:pPr marL="0" marR="0" lvl="0" indent="0" defTabSz="914400" eaLnBrk="0" fontAlgn="base" latinLnBrk="0" hangingPunct="0">
              <a:lnSpc>
                <a:spcPct val="106000"/>
              </a:lnSpc>
              <a:spcBef>
                <a:spcPct val="20000"/>
              </a:spcBef>
              <a:spcAft>
                <a:spcPct val="0"/>
              </a:spcAft>
              <a:buClrTx/>
              <a:buSzTx/>
              <a:buFontTx/>
              <a:buNone/>
              <a:tabLst/>
              <a:defRPr/>
            </a:pPr>
            <a:r>
              <a:rPr lang="en-US" sz="1200" b="1" kern="0" noProof="0" dirty="0">
                <a:solidFill>
                  <a:schemeClr val="accent1"/>
                </a:solidFill>
                <a:cs typeface="Arial" pitchFamily="34" charset="0"/>
              </a:rPr>
              <a:t>Process </a:t>
            </a:r>
            <a:r>
              <a:rPr lang="en-US" sz="1200" b="1" kern="0" dirty="0">
                <a:solidFill>
                  <a:schemeClr val="accent1"/>
                </a:solidFill>
                <a:cs typeface="Arial" pitchFamily="34" charset="0"/>
              </a:rPr>
              <a:t>robotics </a:t>
            </a:r>
            <a:r>
              <a:rPr kumimoji="0" lang="en-US" sz="1200" b="1" i="0" u="none" strike="noStrike" kern="0" cap="none" spc="0" normalizeH="0" baseline="0" noProof="0" dirty="0">
                <a:ln>
                  <a:noFill/>
                </a:ln>
                <a:solidFill>
                  <a:schemeClr val="accent1"/>
                </a:solidFill>
                <a:effectLst/>
                <a:uLnTx/>
                <a:uFillTx/>
                <a:cs typeface="Arial" pitchFamily="34" charset="0"/>
              </a:rPr>
              <a:t>operates effectively in the U/I layer</a:t>
            </a:r>
            <a:r>
              <a:rPr kumimoji="0" lang="en-US" sz="1200" b="0" i="0" u="none" strike="noStrike" kern="0" cap="none" spc="0" normalizeH="0" baseline="0" noProof="0" dirty="0">
                <a:ln>
                  <a:noFill/>
                </a:ln>
                <a:solidFill>
                  <a:srgbClr val="000000"/>
                </a:solidFill>
                <a:effectLst/>
                <a:uLnTx/>
                <a:uFillTx/>
                <a:cs typeface="Arial" pitchFamily="34" charset="0"/>
              </a:rPr>
              <a:t>: able to automate rules-based work without compromising underlying IT infrastructure</a:t>
            </a:r>
          </a:p>
        </p:txBody>
      </p:sp>
      <p:sp>
        <p:nvSpPr>
          <p:cNvPr id="14" name="Freeform 26"/>
          <p:cNvSpPr>
            <a:spLocks noChangeAspect="1" noEditPoints="1"/>
          </p:cNvSpPr>
          <p:nvPr/>
        </p:nvSpPr>
        <p:spPr bwMode="auto">
          <a:xfrm>
            <a:off x="540116" y="2909832"/>
            <a:ext cx="640080" cy="640080"/>
          </a:xfrm>
          <a:custGeom>
            <a:avLst/>
            <a:gdLst>
              <a:gd name="T0" fmla="*/ 358 w 512"/>
              <a:gd name="T1" fmla="*/ 227 h 512"/>
              <a:gd name="T2" fmla="*/ 367 w 512"/>
              <a:gd name="T3" fmla="*/ 174 h 512"/>
              <a:gd name="T4" fmla="*/ 366 w 512"/>
              <a:gd name="T5" fmla="*/ 172 h 512"/>
              <a:gd name="T6" fmla="*/ 338 w 512"/>
              <a:gd name="T7" fmla="*/ 145 h 512"/>
              <a:gd name="T8" fmla="*/ 308 w 512"/>
              <a:gd name="T9" fmla="*/ 163 h 512"/>
              <a:gd name="T10" fmla="*/ 277 w 512"/>
              <a:gd name="T11" fmla="*/ 119 h 512"/>
              <a:gd name="T12" fmla="*/ 234 w 512"/>
              <a:gd name="T13" fmla="*/ 119 h 512"/>
              <a:gd name="T14" fmla="*/ 204 w 512"/>
              <a:gd name="T15" fmla="*/ 163 h 512"/>
              <a:gd name="T16" fmla="*/ 173 w 512"/>
              <a:gd name="T17" fmla="*/ 145 h 512"/>
              <a:gd name="T18" fmla="*/ 161 w 512"/>
              <a:gd name="T19" fmla="*/ 191 h 512"/>
              <a:gd name="T20" fmla="*/ 143 w 512"/>
              <a:gd name="T21" fmla="*/ 234 h 512"/>
              <a:gd name="T22" fmla="*/ 117 w 512"/>
              <a:gd name="T23" fmla="*/ 256 h 512"/>
              <a:gd name="T24" fmla="*/ 143 w 512"/>
              <a:gd name="T25" fmla="*/ 277 h 512"/>
              <a:gd name="T26" fmla="*/ 161 w 512"/>
              <a:gd name="T27" fmla="*/ 320 h 512"/>
              <a:gd name="T28" fmla="*/ 145 w 512"/>
              <a:gd name="T29" fmla="*/ 339 h 512"/>
              <a:gd name="T30" fmla="*/ 172 w 512"/>
              <a:gd name="T31" fmla="*/ 366 h 512"/>
              <a:gd name="T32" fmla="*/ 191 w 512"/>
              <a:gd name="T33" fmla="*/ 351 h 512"/>
              <a:gd name="T34" fmla="*/ 234 w 512"/>
              <a:gd name="T35" fmla="*/ 368 h 512"/>
              <a:gd name="T36" fmla="*/ 245 w 512"/>
              <a:gd name="T37" fmla="*/ 394 h 512"/>
              <a:gd name="T38" fmla="*/ 267 w 512"/>
              <a:gd name="T39" fmla="*/ 394 h 512"/>
              <a:gd name="T40" fmla="*/ 285 w 512"/>
              <a:gd name="T41" fmla="*/ 358 h 512"/>
              <a:gd name="T42" fmla="*/ 337 w 512"/>
              <a:gd name="T43" fmla="*/ 368 h 512"/>
              <a:gd name="T44" fmla="*/ 368 w 512"/>
              <a:gd name="T45" fmla="*/ 337 h 512"/>
              <a:gd name="T46" fmla="*/ 358 w 512"/>
              <a:gd name="T47" fmla="*/ 285 h 512"/>
              <a:gd name="T48" fmla="*/ 394 w 512"/>
              <a:gd name="T49" fmla="*/ 267 h 512"/>
              <a:gd name="T50" fmla="*/ 393 w 512"/>
              <a:gd name="T51" fmla="*/ 234 h 512"/>
              <a:gd name="T52" fmla="*/ 256 w 512"/>
              <a:gd name="T53" fmla="*/ 192 h 512"/>
              <a:gd name="T54" fmla="*/ 298 w 512"/>
              <a:gd name="T55" fmla="*/ 256 h 512"/>
              <a:gd name="T56" fmla="*/ 256 w 512"/>
              <a:gd name="T57" fmla="*/ 213 h 512"/>
              <a:gd name="T58" fmla="*/ 0 w 512"/>
              <a:gd name="T59" fmla="*/ 256 h 512"/>
              <a:gd name="T60" fmla="*/ 256 w 512"/>
              <a:gd name="T61" fmla="*/ 0 h 512"/>
              <a:gd name="T62" fmla="*/ 401 w 512"/>
              <a:gd name="T63" fmla="*/ 298 h 512"/>
              <a:gd name="T64" fmla="*/ 389 w 512"/>
              <a:gd name="T65" fmla="*/ 329 h 512"/>
              <a:gd name="T66" fmla="*/ 351 w 512"/>
              <a:gd name="T67" fmla="*/ 384 h 512"/>
              <a:gd name="T68" fmla="*/ 311 w 512"/>
              <a:gd name="T69" fmla="*/ 371 h 512"/>
              <a:gd name="T70" fmla="*/ 290 w 512"/>
              <a:gd name="T71" fmla="*/ 412 h 512"/>
              <a:gd name="T72" fmla="*/ 268 w 512"/>
              <a:gd name="T73" fmla="*/ 416 h 512"/>
              <a:gd name="T74" fmla="*/ 256 w 512"/>
              <a:gd name="T75" fmla="*/ 416 h 512"/>
              <a:gd name="T76" fmla="*/ 249 w 512"/>
              <a:gd name="T77" fmla="*/ 416 h 512"/>
              <a:gd name="T78" fmla="*/ 243 w 512"/>
              <a:gd name="T79" fmla="*/ 416 h 512"/>
              <a:gd name="T80" fmla="*/ 213 w 512"/>
              <a:gd name="T81" fmla="*/ 401 h 512"/>
              <a:gd name="T82" fmla="*/ 183 w 512"/>
              <a:gd name="T83" fmla="*/ 389 h 512"/>
              <a:gd name="T84" fmla="*/ 160 w 512"/>
              <a:gd name="T85" fmla="*/ 384 h 512"/>
              <a:gd name="T86" fmla="*/ 128 w 512"/>
              <a:gd name="T87" fmla="*/ 351 h 512"/>
              <a:gd name="T88" fmla="*/ 121 w 512"/>
              <a:gd name="T89" fmla="*/ 342 h 512"/>
              <a:gd name="T90" fmla="*/ 135 w 512"/>
              <a:gd name="T91" fmla="*/ 298 h 512"/>
              <a:gd name="T92" fmla="*/ 96 w 512"/>
              <a:gd name="T93" fmla="*/ 268 h 512"/>
              <a:gd name="T94" fmla="*/ 96 w 512"/>
              <a:gd name="T95" fmla="*/ 256 h 512"/>
              <a:gd name="T96" fmla="*/ 96 w 512"/>
              <a:gd name="T97" fmla="*/ 243 h 512"/>
              <a:gd name="T98" fmla="*/ 96 w 512"/>
              <a:gd name="T99" fmla="*/ 243 h 512"/>
              <a:gd name="T100" fmla="*/ 135 w 512"/>
              <a:gd name="T101" fmla="*/ 213 h 512"/>
              <a:gd name="T102" fmla="*/ 121 w 512"/>
              <a:gd name="T103" fmla="*/ 169 h 512"/>
              <a:gd name="T104" fmla="*/ 169 w 512"/>
              <a:gd name="T105" fmla="*/ 121 h 512"/>
              <a:gd name="T106" fmla="*/ 213 w 512"/>
              <a:gd name="T107" fmla="*/ 135 h 512"/>
              <a:gd name="T108" fmla="*/ 243 w 512"/>
              <a:gd name="T109" fmla="*/ 96 h 512"/>
              <a:gd name="T110" fmla="*/ 298 w 512"/>
              <a:gd name="T111" fmla="*/ 110 h 512"/>
              <a:gd name="T112" fmla="*/ 329 w 512"/>
              <a:gd name="T113" fmla="*/ 122 h 512"/>
              <a:gd name="T114" fmla="*/ 351 w 512"/>
              <a:gd name="T115" fmla="*/ 128 h 512"/>
              <a:gd name="T116" fmla="*/ 384 w 512"/>
              <a:gd name="T117" fmla="*/ 160 h 512"/>
              <a:gd name="T118" fmla="*/ 390 w 512"/>
              <a:gd name="T119" fmla="*/ 169 h 512"/>
              <a:gd name="T120" fmla="*/ 376 w 512"/>
              <a:gd name="T121" fmla="*/ 213 h 512"/>
              <a:gd name="T122" fmla="*/ 416 w 512"/>
              <a:gd name="T123" fmla="*/ 243 h 512"/>
              <a:gd name="T124" fmla="*/ 415 w 512"/>
              <a:gd name="T125" fmla="*/ 26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512">
                <a:moveTo>
                  <a:pt x="393" y="234"/>
                </a:moveTo>
                <a:cubicBezTo>
                  <a:pt x="368" y="234"/>
                  <a:pt x="368" y="234"/>
                  <a:pt x="368" y="234"/>
                </a:cubicBezTo>
                <a:cubicBezTo>
                  <a:pt x="364" y="234"/>
                  <a:pt x="359" y="231"/>
                  <a:pt x="358" y="227"/>
                </a:cubicBezTo>
                <a:cubicBezTo>
                  <a:pt x="356" y="219"/>
                  <a:pt x="353" y="211"/>
                  <a:pt x="349" y="204"/>
                </a:cubicBezTo>
                <a:cubicBezTo>
                  <a:pt x="346" y="200"/>
                  <a:pt x="347" y="194"/>
                  <a:pt x="351" y="191"/>
                </a:cubicBezTo>
                <a:cubicBezTo>
                  <a:pt x="367" y="174"/>
                  <a:pt x="367" y="174"/>
                  <a:pt x="367" y="174"/>
                </a:cubicBezTo>
                <a:cubicBezTo>
                  <a:pt x="366" y="173"/>
                  <a:pt x="366" y="173"/>
                  <a:pt x="366" y="173"/>
                </a:cubicBezTo>
                <a:cubicBezTo>
                  <a:pt x="366" y="173"/>
                  <a:pt x="366" y="172"/>
                  <a:pt x="366" y="172"/>
                </a:cubicBezTo>
                <a:cubicBezTo>
                  <a:pt x="366" y="172"/>
                  <a:pt x="366" y="172"/>
                  <a:pt x="366" y="172"/>
                </a:cubicBezTo>
                <a:cubicBezTo>
                  <a:pt x="358" y="162"/>
                  <a:pt x="349" y="153"/>
                  <a:pt x="340" y="146"/>
                </a:cubicBezTo>
                <a:cubicBezTo>
                  <a:pt x="340" y="146"/>
                  <a:pt x="340" y="146"/>
                  <a:pt x="339" y="145"/>
                </a:cubicBezTo>
                <a:cubicBezTo>
                  <a:pt x="339" y="145"/>
                  <a:pt x="339" y="145"/>
                  <a:pt x="338" y="145"/>
                </a:cubicBezTo>
                <a:cubicBezTo>
                  <a:pt x="337" y="144"/>
                  <a:pt x="337" y="144"/>
                  <a:pt x="337" y="144"/>
                </a:cubicBezTo>
                <a:cubicBezTo>
                  <a:pt x="320" y="161"/>
                  <a:pt x="320" y="161"/>
                  <a:pt x="320" y="161"/>
                </a:cubicBezTo>
                <a:cubicBezTo>
                  <a:pt x="317" y="164"/>
                  <a:pt x="312" y="165"/>
                  <a:pt x="308" y="163"/>
                </a:cubicBezTo>
                <a:cubicBezTo>
                  <a:pt x="300" y="159"/>
                  <a:pt x="293" y="155"/>
                  <a:pt x="285" y="153"/>
                </a:cubicBezTo>
                <a:cubicBezTo>
                  <a:pt x="280" y="152"/>
                  <a:pt x="277" y="148"/>
                  <a:pt x="277" y="143"/>
                </a:cubicBezTo>
                <a:cubicBezTo>
                  <a:pt x="277" y="119"/>
                  <a:pt x="277" y="119"/>
                  <a:pt x="277" y="119"/>
                </a:cubicBezTo>
                <a:cubicBezTo>
                  <a:pt x="274" y="118"/>
                  <a:pt x="270" y="118"/>
                  <a:pt x="267" y="118"/>
                </a:cubicBezTo>
                <a:cubicBezTo>
                  <a:pt x="259" y="117"/>
                  <a:pt x="252" y="117"/>
                  <a:pt x="245" y="118"/>
                </a:cubicBezTo>
                <a:cubicBezTo>
                  <a:pt x="241" y="118"/>
                  <a:pt x="238" y="118"/>
                  <a:pt x="234" y="119"/>
                </a:cubicBezTo>
                <a:cubicBezTo>
                  <a:pt x="234" y="143"/>
                  <a:pt x="234" y="143"/>
                  <a:pt x="234" y="143"/>
                </a:cubicBezTo>
                <a:cubicBezTo>
                  <a:pt x="234" y="148"/>
                  <a:pt x="231" y="152"/>
                  <a:pt x="227" y="153"/>
                </a:cubicBezTo>
                <a:cubicBezTo>
                  <a:pt x="219" y="155"/>
                  <a:pt x="211" y="159"/>
                  <a:pt x="204" y="163"/>
                </a:cubicBezTo>
                <a:cubicBezTo>
                  <a:pt x="200" y="165"/>
                  <a:pt x="194" y="164"/>
                  <a:pt x="191" y="161"/>
                </a:cubicBezTo>
                <a:cubicBezTo>
                  <a:pt x="174" y="144"/>
                  <a:pt x="174" y="144"/>
                  <a:pt x="174" y="144"/>
                </a:cubicBezTo>
                <a:cubicBezTo>
                  <a:pt x="174" y="144"/>
                  <a:pt x="173" y="144"/>
                  <a:pt x="173" y="145"/>
                </a:cubicBezTo>
                <a:cubicBezTo>
                  <a:pt x="162" y="153"/>
                  <a:pt x="153" y="162"/>
                  <a:pt x="145" y="173"/>
                </a:cubicBezTo>
                <a:cubicBezTo>
                  <a:pt x="144" y="173"/>
                  <a:pt x="144" y="174"/>
                  <a:pt x="144" y="174"/>
                </a:cubicBezTo>
                <a:cubicBezTo>
                  <a:pt x="161" y="191"/>
                  <a:pt x="161" y="191"/>
                  <a:pt x="161" y="191"/>
                </a:cubicBezTo>
                <a:cubicBezTo>
                  <a:pt x="164" y="194"/>
                  <a:pt x="165" y="200"/>
                  <a:pt x="163" y="204"/>
                </a:cubicBezTo>
                <a:cubicBezTo>
                  <a:pt x="159" y="211"/>
                  <a:pt x="155" y="219"/>
                  <a:pt x="153" y="227"/>
                </a:cubicBezTo>
                <a:cubicBezTo>
                  <a:pt x="152" y="231"/>
                  <a:pt x="148" y="234"/>
                  <a:pt x="143" y="234"/>
                </a:cubicBezTo>
                <a:cubicBezTo>
                  <a:pt x="119" y="234"/>
                  <a:pt x="119" y="234"/>
                  <a:pt x="119" y="234"/>
                </a:cubicBezTo>
                <a:cubicBezTo>
                  <a:pt x="118" y="238"/>
                  <a:pt x="118" y="241"/>
                  <a:pt x="118" y="245"/>
                </a:cubicBezTo>
                <a:cubicBezTo>
                  <a:pt x="117" y="248"/>
                  <a:pt x="117" y="252"/>
                  <a:pt x="117" y="256"/>
                </a:cubicBezTo>
                <a:cubicBezTo>
                  <a:pt x="117" y="259"/>
                  <a:pt x="117" y="263"/>
                  <a:pt x="118" y="267"/>
                </a:cubicBezTo>
                <a:cubicBezTo>
                  <a:pt x="118" y="270"/>
                  <a:pt x="118" y="274"/>
                  <a:pt x="119" y="277"/>
                </a:cubicBezTo>
                <a:cubicBezTo>
                  <a:pt x="143" y="277"/>
                  <a:pt x="143" y="277"/>
                  <a:pt x="143" y="277"/>
                </a:cubicBezTo>
                <a:cubicBezTo>
                  <a:pt x="148" y="277"/>
                  <a:pt x="152" y="280"/>
                  <a:pt x="153" y="285"/>
                </a:cubicBezTo>
                <a:cubicBezTo>
                  <a:pt x="155" y="293"/>
                  <a:pt x="159" y="300"/>
                  <a:pt x="163" y="308"/>
                </a:cubicBezTo>
                <a:cubicBezTo>
                  <a:pt x="165" y="312"/>
                  <a:pt x="164" y="317"/>
                  <a:pt x="161" y="320"/>
                </a:cubicBezTo>
                <a:cubicBezTo>
                  <a:pt x="144" y="337"/>
                  <a:pt x="144" y="337"/>
                  <a:pt x="144" y="337"/>
                </a:cubicBezTo>
                <a:cubicBezTo>
                  <a:pt x="145" y="338"/>
                  <a:pt x="145" y="338"/>
                  <a:pt x="145" y="338"/>
                </a:cubicBezTo>
                <a:cubicBezTo>
                  <a:pt x="145" y="339"/>
                  <a:pt x="145" y="339"/>
                  <a:pt x="145" y="339"/>
                </a:cubicBezTo>
                <a:cubicBezTo>
                  <a:pt x="145" y="339"/>
                  <a:pt x="146" y="340"/>
                  <a:pt x="146" y="340"/>
                </a:cubicBezTo>
                <a:cubicBezTo>
                  <a:pt x="153" y="349"/>
                  <a:pt x="162" y="358"/>
                  <a:pt x="172" y="366"/>
                </a:cubicBezTo>
                <a:cubicBezTo>
                  <a:pt x="172" y="366"/>
                  <a:pt x="172" y="366"/>
                  <a:pt x="172" y="366"/>
                </a:cubicBezTo>
                <a:cubicBezTo>
                  <a:pt x="172" y="366"/>
                  <a:pt x="173" y="366"/>
                  <a:pt x="173" y="367"/>
                </a:cubicBezTo>
                <a:cubicBezTo>
                  <a:pt x="174" y="367"/>
                  <a:pt x="174" y="367"/>
                  <a:pt x="174" y="367"/>
                </a:cubicBezTo>
                <a:cubicBezTo>
                  <a:pt x="191" y="351"/>
                  <a:pt x="191" y="351"/>
                  <a:pt x="191" y="351"/>
                </a:cubicBezTo>
                <a:cubicBezTo>
                  <a:pt x="194" y="347"/>
                  <a:pt x="200" y="346"/>
                  <a:pt x="204" y="349"/>
                </a:cubicBezTo>
                <a:cubicBezTo>
                  <a:pt x="211" y="353"/>
                  <a:pt x="219" y="356"/>
                  <a:pt x="227" y="358"/>
                </a:cubicBezTo>
                <a:cubicBezTo>
                  <a:pt x="231" y="359"/>
                  <a:pt x="234" y="364"/>
                  <a:pt x="234" y="368"/>
                </a:cubicBezTo>
                <a:cubicBezTo>
                  <a:pt x="234" y="393"/>
                  <a:pt x="234" y="393"/>
                  <a:pt x="234" y="393"/>
                </a:cubicBezTo>
                <a:cubicBezTo>
                  <a:pt x="238" y="393"/>
                  <a:pt x="241" y="394"/>
                  <a:pt x="245" y="394"/>
                </a:cubicBezTo>
                <a:cubicBezTo>
                  <a:pt x="245" y="394"/>
                  <a:pt x="245" y="394"/>
                  <a:pt x="245" y="394"/>
                </a:cubicBezTo>
                <a:cubicBezTo>
                  <a:pt x="245" y="394"/>
                  <a:pt x="245" y="394"/>
                  <a:pt x="245" y="394"/>
                </a:cubicBezTo>
                <a:cubicBezTo>
                  <a:pt x="245" y="394"/>
                  <a:pt x="245" y="394"/>
                  <a:pt x="245" y="394"/>
                </a:cubicBezTo>
                <a:cubicBezTo>
                  <a:pt x="252" y="394"/>
                  <a:pt x="259" y="395"/>
                  <a:pt x="267" y="394"/>
                </a:cubicBezTo>
                <a:cubicBezTo>
                  <a:pt x="270" y="394"/>
                  <a:pt x="274" y="393"/>
                  <a:pt x="277" y="393"/>
                </a:cubicBezTo>
                <a:cubicBezTo>
                  <a:pt x="277" y="368"/>
                  <a:pt x="277" y="368"/>
                  <a:pt x="277" y="368"/>
                </a:cubicBezTo>
                <a:cubicBezTo>
                  <a:pt x="277" y="364"/>
                  <a:pt x="280" y="359"/>
                  <a:pt x="285" y="358"/>
                </a:cubicBezTo>
                <a:cubicBezTo>
                  <a:pt x="293" y="356"/>
                  <a:pt x="300" y="353"/>
                  <a:pt x="308" y="349"/>
                </a:cubicBezTo>
                <a:cubicBezTo>
                  <a:pt x="312" y="346"/>
                  <a:pt x="317" y="347"/>
                  <a:pt x="320" y="351"/>
                </a:cubicBezTo>
                <a:cubicBezTo>
                  <a:pt x="337" y="368"/>
                  <a:pt x="337" y="368"/>
                  <a:pt x="337" y="368"/>
                </a:cubicBezTo>
                <a:cubicBezTo>
                  <a:pt x="338" y="367"/>
                  <a:pt x="338" y="367"/>
                  <a:pt x="339" y="367"/>
                </a:cubicBezTo>
                <a:cubicBezTo>
                  <a:pt x="349" y="359"/>
                  <a:pt x="359" y="349"/>
                  <a:pt x="367" y="339"/>
                </a:cubicBezTo>
                <a:cubicBezTo>
                  <a:pt x="367" y="338"/>
                  <a:pt x="367" y="338"/>
                  <a:pt x="368" y="337"/>
                </a:cubicBezTo>
                <a:cubicBezTo>
                  <a:pt x="351" y="320"/>
                  <a:pt x="351" y="320"/>
                  <a:pt x="351" y="320"/>
                </a:cubicBezTo>
                <a:cubicBezTo>
                  <a:pt x="347" y="317"/>
                  <a:pt x="346" y="312"/>
                  <a:pt x="349" y="308"/>
                </a:cubicBezTo>
                <a:cubicBezTo>
                  <a:pt x="353" y="300"/>
                  <a:pt x="356" y="293"/>
                  <a:pt x="358" y="285"/>
                </a:cubicBezTo>
                <a:cubicBezTo>
                  <a:pt x="359" y="280"/>
                  <a:pt x="364" y="277"/>
                  <a:pt x="368" y="277"/>
                </a:cubicBezTo>
                <a:cubicBezTo>
                  <a:pt x="393" y="277"/>
                  <a:pt x="393" y="277"/>
                  <a:pt x="393" y="277"/>
                </a:cubicBezTo>
                <a:cubicBezTo>
                  <a:pt x="393" y="274"/>
                  <a:pt x="393" y="270"/>
                  <a:pt x="394" y="267"/>
                </a:cubicBezTo>
                <a:cubicBezTo>
                  <a:pt x="394" y="263"/>
                  <a:pt x="394" y="259"/>
                  <a:pt x="394" y="256"/>
                </a:cubicBezTo>
                <a:cubicBezTo>
                  <a:pt x="394" y="252"/>
                  <a:pt x="394" y="248"/>
                  <a:pt x="394" y="245"/>
                </a:cubicBezTo>
                <a:cubicBezTo>
                  <a:pt x="393" y="241"/>
                  <a:pt x="393" y="238"/>
                  <a:pt x="393" y="234"/>
                </a:cubicBezTo>
                <a:close/>
                <a:moveTo>
                  <a:pt x="256" y="320"/>
                </a:moveTo>
                <a:cubicBezTo>
                  <a:pt x="220" y="320"/>
                  <a:pt x="192" y="291"/>
                  <a:pt x="192" y="256"/>
                </a:cubicBezTo>
                <a:cubicBezTo>
                  <a:pt x="192" y="220"/>
                  <a:pt x="220" y="192"/>
                  <a:pt x="256" y="192"/>
                </a:cubicBezTo>
                <a:cubicBezTo>
                  <a:pt x="291" y="192"/>
                  <a:pt x="320" y="220"/>
                  <a:pt x="320" y="256"/>
                </a:cubicBezTo>
                <a:cubicBezTo>
                  <a:pt x="320" y="291"/>
                  <a:pt x="291" y="320"/>
                  <a:pt x="256" y="320"/>
                </a:cubicBezTo>
                <a:close/>
                <a:moveTo>
                  <a:pt x="298" y="256"/>
                </a:moveTo>
                <a:cubicBezTo>
                  <a:pt x="298" y="279"/>
                  <a:pt x="279" y="298"/>
                  <a:pt x="256" y="298"/>
                </a:cubicBezTo>
                <a:cubicBezTo>
                  <a:pt x="232" y="298"/>
                  <a:pt x="213" y="279"/>
                  <a:pt x="213" y="256"/>
                </a:cubicBezTo>
                <a:cubicBezTo>
                  <a:pt x="213" y="232"/>
                  <a:pt x="232" y="213"/>
                  <a:pt x="256" y="213"/>
                </a:cubicBezTo>
                <a:cubicBezTo>
                  <a:pt x="279" y="213"/>
                  <a:pt x="298" y="232"/>
                  <a:pt x="298" y="25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5" y="268"/>
                </a:moveTo>
                <a:cubicBezTo>
                  <a:pt x="414" y="276"/>
                  <a:pt x="413" y="283"/>
                  <a:pt x="412" y="290"/>
                </a:cubicBezTo>
                <a:cubicBezTo>
                  <a:pt x="411" y="295"/>
                  <a:pt x="406" y="298"/>
                  <a:pt x="401" y="298"/>
                </a:cubicBezTo>
                <a:cubicBezTo>
                  <a:pt x="376" y="298"/>
                  <a:pt x="376" y="298"/>
                  <a:pt x="376" y="298"/>
                </a:cubicBezTo>
                <a:cubicBezTo>
                  <a:pt x="375" y="303"/>
                  <a:pt x="373" y="307"/>
                  <a:pt x="371" y="311"/>
                </a:cubicBezTo>
                <a:cubicBezTo>
                  <a:pt x="389" y="329"/>
                  <a:pt x="389" y="329"/>
                  <a:pt x="389" y="329"/>
                </a:cubicBezTo>
                <a:cubicBezTo>
                  <a:pt x="392" y="332"/>
                  <a:pt x="393" y="338"/>
                  <a:pt x="390" y="342"/>
                </a:cubicBezTo>
                <a:cubicBezTo>
                  <a:pt x="388" y="345"/>
                  <a:pt x="386" y="348"/>
                  <a:pt x="384" y="351"/>
                </a:cubicBezTo>
                <a:cubicBezTo>
                  <a:pt x="375" y="364"/>
                  <a:pt x="364" y="375"/>
                  <a:pt x="351" y="384"/>
                </a:cubicBezTo>
                <a:cubicBezTo>
                  <a:pt x="348" y="386"/>
                  <a:pt x="345" y="388"/>
                  <a:pt x="342" y="390"/>
                </a:cubicBezTo>
                <a:cubicBezTo>
                  <a:pt x="338" y="393"/>
                  <a:pt x="332" y="392"/>
                  <a:pt x="329" y="389"/>
                </a:cubicBezTo>
                <a:cubicBezTo>
                  <a:pt x="311" y="371"/>
                  <a:pt x="311" y="371"/>
                  <a:pt x="311" y="371"/>
                </a:cubicBezTo>
                <a:cubicBezTo>
                  <a:pt x="307" y="373"/>
                  <a:pt x="303" y="375"/>
                  <a:pt x="298" y="376"/>
                </a:cubicBezTo>
                <a:cubicBezTo>
                  <a:pt x="298" y="401"/>
                  <a:pt x="298" y="401"/>
                  <a:pt x="298" y="401"/>
                </a:cubicBezTo>
                <a:cubicBezTo>
                  <a:pt x="298" y="407"/>
                  <a:pt x="295" y="411"/>
                  <a:pt x="290" y="412"/>
                </a:cubicBezTo>
                <a:cubicBezTo>
                  <a:pt x="283" y="414"/>
                  <a:pt x="276" y="415"/>
                  <a:pt x="269" y="415"/>
                </a:cubicBezTo>
                <a:cubicBezTo>
                  <a:pt x="269" y="415"/>
                  <a:pt x="269" y="416"/>
                  <a:pt x="269" y="416"/>
                </a:cubicBezTo>
                <a:cubicBezTo>
                  <a:pt x="268" y="416"/>
                  <a:pt x="268" y="416"/>
                  <a:pt x="268" y="416"/>
                </a:cubicBezTo>
                <a:cubicBezTo>
                  <a:pt x="268" y="416"/>
                  <a:pt x="268" y="416"/>
                  <a:pt x="268" y="416"/>
                </a:cubicBezTo>
                <a:cubicBezTo>
                  <a:pt x="267" y="416"/>
                  <a:pt x="265" y="415"/>
                  <a:pt x="264" y="416"/>
                </a:cubicBezTo>
                <a:cubicBezTo>
                  <a:pt x="261" y="416"/>
                  <a:pt x="258" y="416"/>
                  <a:pt x="256" y="416"/>
                </a:cubicBezTo>
                <a:cubicBezTo>
                  <a:pt x="256" y="416"/>
                  <a:pt x="256" y="416"/>
                  <a:pt x="256" y="416"/>
                </a:cubicBezTo>
                <a:cubicBezTo>
                  <a:pt x="256" y="416"/>
                  <a:pt x="256" y="416"/>
                  <a:pt x="256" y="416"/>
                </a:cubicBezTo>
                <a:cubicBezTo>
                  <a:pt x="253" y="416"/>
                  <a:pt x="251" y="416"/>
                  <a:pt x="249" y="416"/>
                </a:cubicBezTo>
                <a:cubicBezTo>
                  <a:pt x="247" y="416"/>
                  <a:pt x="245" y="416"/>
                  <a:pt x="243" y="416"/>
                </a:cubicBezTo>
                <a:cubicBezTo>
                  <a:pt x="243" y="416"/>
                  <a:pt x="243" y="416"/>
                  <a:pt x="243" y="416"/>
                </a:cubicBezTo>
                <a:cubicBezTo>
                  <a:pt x="243" y="416"/>
                  <a:pt x="243" y="416"/>
                  <a:pt x="243" y="416"/>
                </a:cubicBezTo>
                <a:cubicBezTo>
                  <a:pt x="243" y="416"/>
                  <a:pt x="243" y="416"/>
                  <a:pt x="243" y="416"/>
                </a:cubicBezTo>
                <a:cubicBezTo>
                  <a:pt x="235" y="416"/>
                  <a:pt x="228" y="414"/>
                  <a:pt x="221" y="412"/>
                </a:cubicBezTo>
                <a:cubicBezTo>
                  <a:pt x="216" y="411"/>
                  <a:pt x="213" y="407"/>
                  <a:pt x="213" y="401"/>
                </a:cubicBezTo>
                <a:cubicBezTo>
                  <a:pt x="213" y="376"/>
                  <a:pt x="213" y="376"/>
                  <a:pt x="213" y="376"/>
                </a:cubicBezTo>
                <a:cubicBezTo>
                  <a:pt x="209" y="375"/>
                  <a:pt x="205" y="373"/>
                  <a:pt x="201" y="371"/>
                </a:cubicBezTo>
                <a:cubicBezTo>
                  <a:pt x="183" y="389"/>
                  <a:pt x="183" y="389"/>
                  <a:pt x="183" y="389"/>
                </a:cubicBezTo>
                <a:cubicBezTo>
                  <a:pt x="179" y="392"/>
                  <a:pt x="174" y="393"/>
                  <a:pt x="169" y="390"/>
                </a:cubicBezTo>
                <a:cubicBezTo>
                  <a:pt x="167" y="389"/>
                  <a:pt x="164" y="387"/>
                  <a:pt x="161" y="385"/>
                </a:cubicBezTo>
                <a:cubicBezTo>
                  <a:pt x="161" y="384"/>
                  <a:pt x="160" y="384"/>
                  <a:pt x="160" y="384"/>
                </a:cubicBezTo>
                <a:cubicBezTo>
                  <a:pt x="160" y="383"/>
                  <a:pt x="159" y="383"/>
                  <a:pt x="158" y="382"/>
                </a:cubicBezTo>
                <a:cubicBezTo>
                  <a:pt x="147" y="374"/>
                  <a:pt x="137" y="364"/>
                  <a:pt x="129" y="353"/>
                </a:cubicBezTo>
                <a:cubicBezTo>
                  <a:pt x="128" y="352"/>
                  <a:pt x="128" y="352"/>
                  <a:pt x="128" y="351"/>
                </a:cubicBezTo>
                <a:cubicBezTo>
                  <a:pt x="127" y="351"/>
                  <a:pt x="127" y="350"/>
                  <a:pt x="127" y="350"/>
                </a:cubicBezTo>
                <a:cubicBezTo>
                  <a:pt x="127" y="350"/>
                  <a:pt x="127" y="350"/>
                  <a:pt x="127" y="350"/>
                </a:cubicBezTo>
                <a:cubicBezTo>
                  <a:pt x="125" y="347"/>
                  <a:pt x="123" y="345"/>
                  <a:pt x="121" y="342"/>
                </a:cubicBezTo>
                <a:cubicBezTo>
                  <a:pt x="118" y="338"/>
                  <a:pt x="119" y="332"/>
                  <a:pt x="122" y="329"/>
                </a:cubicBezTo>
                <a:cubicBezTo>
                  <a:pt x="140" y="311"/>
                  <a:pt x="140" y="311"/>
                  <a:pt x="140" y="311"/>
                </a:cubicBezTo>
                <a:cubicBezTo>
                  <a:pt x="138" y="307"/>
                  <a:pt x="137" y="303"/>
                  <a:pt x="135" y="298"/>
                </a:cubicBezTo>
                <a:cubicBezTo>
                  <a:pt x="110" y="298"/>
                  <a:pt x="110" y="298"/>
                  <a:pt x="110" y="298"/>
                </a:cubicBezTo>
                <a:cubicBezTo>
                  <a:pt x="105" y="298"/>
                  <a:pt x="100" y="295"/>
                  <a:pt x="99" y="290"/>
                </a:cubicBezTo>
                <a:cubicBezTo>
                  <a:pt x="98" y="283"/>
                  <a:pt x="97" y="276"/>
                  <a:pt x="96" y="268"/>
                </a:cubicBezTo>
                <a:cubicBezTo>
                  <a:pt x="96" y="265"/>
                  <a:pt x="96" y="262"/>
                  <a:pt x="96" y="259"/>
                </a:cubicBezTo>
                <a:cubicBezTo>
                  <a:pt x="96" y="258"/>
                  <a:pt x="96" y="257"/>
                  <a:pt x="96" y="256"/>
                </a:cubicBezTo>
                <a:cubicBezTo>
                  <a:pt x="96" y="256"/>
                  <a:pt x="96" y="256"/>
                  <a:pt x="96" y="256"/>
                </a:cubicBezTo>
                <a:cubicBezTo>
                  <a:pt x="96" y="256"/>
                  <a:pt x="96" y="256"/>
                  <a:pt x="96" y="256"/>
                </a:cubicBezTo>
                <a:cubicBezTo>
                  <a:pt x="96" y="254"/>
                  <a:pt x="96" y="253"/>
                  <a:pt x="96" y="252"/>
                </a:cubicBezTo>
                <a:cubicBezTo>
                  <a:pt x="96" y="249"/>
                  <a:pt x="96" y="246"/>
                  <a:pt x="96" y="243"/>
                </a:cubicBezTo>
                <a:cubicBezTo>
                  <a:pt x="96" y="243"/>
                  <a:pt x="96" y="243"/>
                  <a:pt x="96" y="243"/>
                </a:cubicBezTo>
                <a:cubicBezTo>
                  <a:pt x="96" y="243"/>
                  <a:pt x="96" y="243"/>
                  <a:pt x="96" y="243"/>
                </a:cubicBezTo>
                <a:cubicBezTo>
                  <a:pt x="96" y="243"/>
                  <a:pt x="96" y="243"/>
                  <a:pt x="96" y="243"/>
                </a:cubicBezTo>
                <a:cubicBezTo>
                  <a:pt x="97" y="235"/>
                  <a:pt x="98" y="228"/>
                  <a:pt x="99" y="221"/>
                </a:cubicBezTo>
                <a:cubicBezTo>
                  <a:pt x="100" y="216"/>
                  <a:pt x="105" y="213"/>
                  <a:pt x="110" y="213"/>
                </a:cubicBezTo>
                <a:cubicBezTo>
                  <a:pt x="135" y="213"/>
                  <a:pt x="135" y="213"/>
                  <a:pt x="135" y="213"/>
                </a:cubicBezTo>
                <a:cubicBezTo>
                  <a:pt x="137" y="209"/>
                  <a:pt x="138" y="205"/>
                  <a:pt x="140" y="201"/>
                </a:cubicBezTo>
                <a:cubicBezTo>
                  <a:pt x="122" y="183"/>
                  <a:pt x="122" y="183"/>
                  <a:pt x="122" y="183"/>
                </a:cubicBezTo>
                <a:cubicBezTo>
                  <a:pt x="119" y="179"/>
                  <a:pt x="118" y="174"/>
                  <a:pt x="121" y="169"/>
                </a:cubicBezTo>
                <a:cubicBezTo>
                  <a:pt x="123" y="166"/>
                  <a:pt x="125" y="163"/>
                  <a:pt x="128" y="160"/>
                </a:cubicBezTo>
                <a:cubicBezTo>
                  <a:pt x="137" y="148"/>
                  <a:pt x="148" y="137"/>
                  <a:pt x="160" y="128"/>
                </a:cubicBezTo>
                <a:cubicBezTo>
                  <a:pt x="163" y="125"/>
                  <a:pt x="166" y="123"/>
                  <a:pt x="169" y="121"/>
                </a:cubicBezTo>
                <a:cubicBezTo>
                  <a:pt x="174" y="118"/>
                  <a:pt x="179" y="119"/>
                  <a:pt x="183" y="122"/>
                </a:cubicBezTo>
                <a:cubicBezTo>
                  <a:pt x="201" y="140"/>
                  <a:pt x="201" y="140"/>
                  <a:pt x="201" y="140"/>
                </a:cubicBezTo>
                <a:cubicBezTo>
                  <a:pt x="205" y="138"/>
                  <a:pt x="209" y="137"/>
                  <a:pt x="213" y="135"/>
                </a:cubicBezTo>
                <a:cubicBezTo>
                  <a:pt x="213" y="110"/>
                  <a:pt x="213" y="110"/>
                  <a:pt x="213" y="110"/>
                </a:cubicBezTo>
                <a:cubicBezTo>
                  <a:pt x="213" y="105"/>
                  <a:pt x="216" y="100"/>
                  <a:pt x="221" y="99"/>
                </a:cubicBezTo>
                <a:cubicBezTo>
                  <a:pt x="228" y="98"/>
                  <a:pt x="236" y="97"/>
                  <a:pt x="243" y="96"/>
                </a:cubicBezTo>
                <a:cubicBezTo>
                  <a:pt x="251" y="96"/>
                  <a:pt x="260" y="96"/>
                  <a:pt x="268" y="96"/>
                </a:cubicBezTo>
                <a:cubicBezTo>
                  <a:pt x="276" y="97"/>
                  <a:pt x="283" y="98"/>
                  <a:pt x="290" y="99"/>
                </a:cubicBezTo>
                <a:cubicBezTo>
                  <a:pt x="295" y="100"/>
                  <a:pt x="298" y="105"/>
                  <a:pt x="298" y="110"/>
                </a:cubicBezTo>
                <a:cubicBezTo>
                  <a:pt x="298" y="135"/>
                  <a:pt x="298" y="135"/>
                  <a:pt x="298" y="135"/>
                </a:cubicBezTo>
                <a:cubicBezTo>
                  <a:pt x="303" y="137"/>
                  <a:pt x="307" y="138"/>
                  <a:pt x="311" y="140"/>
                </a:cubicBezTo>
                <a:cubicBezTo>
                  <a:pt x="329" y="122"/>
                  <a:pt x="329" y="122"/>
                  <a:pt x="329" y="122"/>
                </a:cubicBezTo>
                <a:cubicBezTo>
                  <a:pt x="332" y="119"/>
                  <a:pt x="338" y="118"/>
                  <a:pt x="342" y="121"/>
                </a:cubicBezTo>
                <a:cubicBezTo>
                  <a:pt x="345" y="123"/>
                  <a:pt x="347" y="125"/>
                  <a:pt x="350" y="127"/>
                </a:cubicBezTo>
                <a:cubicBezTo>
                  <a:pt x="350" y="127"/>
                  <a:pt x="351" y="127"/>
                  <a:pt x="351" y="128"/>
                </a:cubicBezTo>
                <a:cubicBezTo>
                  <a:pt x="352" y="128"/>
                  <a:pt x="353" y="129"/>
                  <a:pt x="353" y="129"/>
                </a:cubicBezTo>
                <a:cubicBezTo>
                  <a:pt x="364" y="137"/>
                  <a:pt x="374" y="147"/>
                  <a:pt x="383" y="159"/>
                </a:cubicBezTo>
                <a:cubicBezTo>
                  <a:pt x="383" y="159"/>
                  <a:pt x="383" y="159"/>
                  <a:pt x="384" y="160"/>
                </a:cubicBezTo>
                <a:cubicBezTo>
                  <a:pt x="384" y="160"/>
                  <a:pt x="384" y="161"/>
                  <a:pt x="385" y="161"/>
                </a:cubicBezTo>
                <a:cubicBezTo>
                  <a:pt x="385" y="162"/>
                  <a:pt x="385" y="162"/>
                  <a:pt x="385" y="162"/>
                </a:cubicBezTo>
                <a:cubicBezTo>
                  <a:pt x="387" y="164"/>
                  <a:pt x="389" y="167"/>
                  <a:pt x="390" y="169"/>
                </a:cubicBezTo>
                <a:cubicBezTo>
                  <a:pt x="393" y="174"/>
                  <a:pt x="392" y="179"/>
                  <a:pt x="389" y="183"/>
                </a:cubicBezTo>
                <a:cubicBezTo>
                  <a:pt x="371" y="201"/>
                  <a:pt x="371" y="201"/>
                  <a:pt x="371" y="201"/>
                </a:cubicBezTo>
                <a:cubicBezTo>
                  <a:pt x="373" y="205"/>
                  <a:pt x="375" y="209"/>
                  <a:pt x="376" y="213"/>
                </a:cubicBezTo>
                <a:cubicBezTo>
                  <a:pt x="401" y="213"/>
                  <a:pt x="401" y="213"/>
                  <a:pt x="401" y="213"/>
                </a:cubicBezTo>
                <a:cubicBezTo>
                  <a:pt x="406" y="213"/>
                  <a:pt x="411" y="216"/>
                  <a:pt x="412" y="221"/>
                </a:cubicBezTo>
                <a:cubicBezTo>
                  <a:pt x="414" y="228"/>
                  <a:pt x="414" y="235"/>
                  <a:pt x="416" y="243"/>
                </a:cubicBezTo>
                <a:cubicBezTo>
                  <a:pt x="416" y="243"/>
                  <a:pt x="416" y="243"/>
                  <a:pt x="416" y="243"/>
                </a:cubicBezTo>
                <a:cubicBezTo>
                  <a:pt x="416" y="247"/>
                  <a:pt x="416" y="251"/>
                  <a:pt x="416" y="256"/>
                </a:cubicBezTo>
                <a:cubicBezTo>
                  <a:pt x="416" y="260"/>
                  <a:pt x="415" y="264"/>
                  <a:pt x="415" y="26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GB" dirty="0"/>
          </a:p>
        </p:txBody>
      </p:sp>
      <p:sp>
        <p:nvSpPr>
          <p:cNvPr id="16" name="Rectangle 15"/>
          <p:cNvSpPr/>
          <p:nvPr/>
        </p:nvSpPr>
        <p:spPr>
          <a:xfrm>
            <a:off x="1180197" y="3778459"/>
            <a:ext cx="7265032" cy="483850"/>
          </a:xfrm>
          <a:prstGeom prst="rect">
            <a:avLst/>
          </a:prstGeom>
        </p:spPr>
        <p:txBody>
          <a:bodyPr wrap="square">
            <a:spAutoFit/>
          </a:bodyPr>
          <a:lstStyle/>
          <a:p>
            <a:pPr marL="0" marR="0" lvl="0" indent="0" defTabSz="914400" eaLnBrk="0" fontAlgn="base" latinLnBrk="0" hangingPunct="0">
              <a:lnSpc>
                <a:spcPct val="106000"/>
              </a:lnSpc>
              <a:spcBef>
                <a:spcPct val="20000"/>
              </a:spcBef>
              <a:spcAft>
                <a:spcPct val="0"/>
              </a:spcAft>
              <a:buClrTx/>
              <a:buSzTx/>
              <a:buFontTx/>
              <a:buNone/>
              <a:tabLst/>
              <a:defRPr/>
            </a:pPr>
            <a:r>
              <a:rPr kumimoji="0" lang="en-US" sz="1200" b="1" i="0" u="none" strike="noStrike" kern="0" cap="none" spc="0" normalizeH="0" baseline="0" noProof="0" dirty="0">
                <a:ln>
                  <a:noFill/>
                </a:ln>
                <a:solidFill>
                  <a:schemeClr val="accent3"/>
                </a:solidFill>
                <a:effectLst/>
                <a:uLnTx/>
                <a:uFillTx/>
                <a:cs typeface="Arial" pitchFamily="34" charset="0"/>
              </a:rPr>
              <a:t>Process robotics replicates human interactions with proven technology</a:t>
            </a:r>
            <a:r>
              <a:rPr kumimoji="0" lang="en-US" sz="1200" i="0" u="none" strike="noStrike" kern="0" cap="none" spc="0" normalizeH="0" baseline="0" noProof="0" dirty="0">
                <a:ln>
                  <a:noFill/>
                </a:ln>
                <a:solidFill>
                  <a:srgbClr val="000000"/>
                </a:solidFill>
                <a:effectLst/>
                <a:uLnTx/>
                <a:uFillTx/>
                <a:cs typeface="Arial" pitchFamily="34" charset="0"/>
              </a:rPr>
              <a:t>:</a:t>
            </a:r>
            <a:r>
              <a:rPr kumimoji="0" lang="en-US" sz="1200" b="1" i="0" u="none" strike="noStrike" kern="0" cap="none" spc="0" normalizeH="0" baseline="0" noProof="0" dirty="0">
                <a:ln>
                  <a:noFill/>
                </a:ln>
                <a:solidFill>
                  <a:srgbClr val="000000"/>
                </a:solidFill>
                <a:effectLst/>
                <a:uLnTx/>
                <a:uFillTx/>
                <a:cs typeface="Arial" pitchFamily="34" charset="0"/>
              </a:rPr>
              <a:t> </a:t>
            </a:r>
            <a:r>
              <a:rPr kumimoji="0" lang="en-US" sz="1200" b="0" i="0" u="none" strike="noStrike" kern="0" cap="none" spc="0" normalizeH="0" baseline="0" noProof="0" dirty="0">
                <a:ln>
                  <a:noFill/>
                </a:ln>
                <a:solidFill>
                  <a:srgbClr val="000000"/>
                </a:solidFill>
                <a:effectLst/>
                <a:uLnTx/>
                <a:uFillTx/>
                <a:cs typeface="Arial" pitchFamily="34" charset="0"/>
              </a:rPr>
              <a:t>mimics common tasks such as queries, emailing, merging information, and button clicks</a:t>
            </a:r>
          </a:p>
        </p:txBody>
      </p:sp>
      <p:sp>
        <p:nvSpPr>
          <p:cNvPr id="17" name="Freeform 756"/>
          <p:cNvSpPr>
            <a:spLocks noChangeAspect="1" noEditPoints="1"/>
          </p:cNvSpPr>
          <p:nvPr/>
        </p:nvSpPr>
        <p:spPr bwMode="auto">
          <a:xfrm>
            <a:off x="540116" y="3719239"/>
            <a:ext cx="640080" cy="640080"/>
          </a:xfrm>
          <a:custGeom>
            <a:avLst/>
            <a:gdLst>
              <a:gd name="T0" fmla="*/ 0 w 512"/>
              <a:gd name="T1" fmla="*/ 256 h 512"/>
              <a:gd name="T2" fmla="*/ 512 w 512"/>
              <a:gd name="T3" fmla="*/ 256 h 512"/>
              <a:gd name="T4" fmla="*/ 308 w 512"/>
              <a:gd name="T5" fmla="*/ 356 h 512"/>
              <a:gd name="T6" fmla="*/ 294 w 512"/>
              <a:gd name="T7" fmla="*/ 361 h 512"/>
              <a:gd name="T8" fmla="*/ 240 w 512"/>
              <a:gd name="T9" fmla="*/ 350 h 512"/>
              <a:gd name="T10" fmla="*/ 221 w 512"/>
              <a:gd name="T11" fmla="*/ 290 h 512"/>
              <a:gd name="T12" fmla="*/ 235 w 512"/>
              <a:gd name="T13" fmla="*/ 191 h 512"/>
              <a:gd name="T14" fmla="*/ 202 w 512"/>
              <a:gd name="T15" fmla="*/ 176 h 512"/>
              <a:gd name="T16" fmla="*/ 170 w 512"/>
              <a:gd name="T17" fmla="*/ 191 h 512"/>
              <a:gd name="T18" fmla="*/ 184 w 512"/>
              <a:gd name="T19" fmla="*/ 290 h 512"/>
              <a:gd name="T20" fmla="*/ 165 w 512"/>
              <a:gd name="T21" fmla="*/ 350 h 512"/>
              <a:gd name="T22" fmla="*/ 111 w 512"/>
              <a:gd name="T23" fmla="*/ 361 h 512"/>
              <a:gd name="T24" fmla="*/ 97 w 512"/>
              <a:gd name="T25" fmla="*/ 356 h 512"/>
              <a:gd name="T26" fmla="*/ 139 w 512"/>
              <a:gd name="T27" fmla="*/ 334 h 512"/>
              <a:gd name="T28" fmla="*/ 166 w 512"/>
              <a:gd name="T29" fmla="*/ 302 h 512"/>
              <a:gd name="T30" fmla="*/ 153 w 512"/>
              <a:gd name="T31" fmla="*/ 177 h 512"/>
              <a:gd name="T32" fmla="*/ 251 w 512"/>
              <a:gd name="T33" fmla="*/ 177 h 512"/>
              <a:gd name="T34" fmla="*/ 239 w 512"/>
              <a:gd name="T35" fmla="*/ 302 h 512"/>
              <a:gd name="T36" fmla="*/ 265 w 512"/>
              <a:gd name="T37" fmla="*/ 334 h 512"/>
              <a:gd name="T38" fmla="*/ 308 w 512"/>
              <a:gd name="T39" fmla="*/ 356 h 512"/>
              <a:gd name="T40" fmla="*/ 405 w 512"/>
              <a:gd name="T41" fmla="*/ 342 h 512"/>
              <a:gd name="T42" fmla="*/ 380 w 512"/>
              <a:gd name="T43" fmla="*/ 335 h 512"/>
              <a:gd name="T44" fmla="*/ 356 w 512"/>
              <a:gd name="T45" fmla="*/ 328 h 512"/>
              <a:gd name="T46" fmla="*/ 360 w 512"/>
              <a:gd name="T47" fmla="*/ 248 h 512"/>
              <a:gd name="T48" fmla="*/ 330 w 512"/>
              <a:gd name="T49" fmla="*/ 197 h 512"/>
              <a:gd name="T50" fmla="*/ 301 w 512"/>
              <a:gd name="T51" fmla="*/ 248 h 512"/>
              <a:gd name="T52" fmla="*/ 305 w 512"/>
              <a:gd name="T53" fmla="*/ 328 h 512"/>
              <a:gd name="T54" fmla="*/ 290 w 512"/>
              <a:gd name="T55" fmla="*/ 326 h 512"/>
              <a:gd name="T56" fmla="*/ 298 w 512"/>
              <a:gd name="T57" fmla="*/ 293 h 512"/>
              <a:gd name="T58" fmla="*/ 288 w 512"/>
              <a:gd name="T59" fmla="*/ 195 h 512"/>
              <a:gd name="T60" fmla="*/ 373 w 512"/>
              <a:gd name="T61" fmla="*/ 195 h 512"/>
              <a:gd name="T62" fmla="*/ 363 w 512"/>
              <a:gd name="T63" fmla="*/ 293 h 512"/>
              <a:gd name="T64" fmla="*/ 383 w 512"/>
              <a:gd name="T65" fmla="*/ 314 h 512"/>
              <a:gd name="T66" fmla="*/ 41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08" y="356"/>
                </a:moveTo>
                <a:cubicBezTo>
                  <a:pt x="306" y="360"/>
                  <a:pt x="302" y="362"/>
                  <a:pt x="298" y="362"/>
                </a:cubicBezTo>
                <a:cubicBezTo>
                  <a:pt x="297" y="362"/>
                  <a:pt x="295" y="362"/>
                  <a:pt x="294" y="361"/>
                </a:cubicBezTo>
                <a:cubicBezTo>
                  <a:pt x="283" y="356"/>
                  <a:pt x="273" y="356"/>
                  <a:pt x="264" y="355"/>
                </a:cubicBezTo>
                <a:cubicBezTo>
                  <a:pt x="256" y="355"/>
                  <a:pt x="248" y="355"/>
                  <a:pt x="240" y="350"/>
                </a:cubicBezTo>
                <a:cubicBezTo>
                  <a:pt x="226" y="343"/>
                  <a:pt x="220" y="323"/>
                  <a:pt x="219" y="317"/>
                </a:cubicBezTo>
                <a:cubicBezTo>
                  <a:pt x="217" y="308"/>
                  <a:pt x="216" y="297"/>
                  <a:pt x="221" y="290"/>
                </a:cubicBezTo>
                <a:cubicBezTo>
                  <a:pt x="228" y="280"/>
                  <a:pt x="236" y="261"/>
                  <a:pt x="240" y="246"/>
                </a:cubicBezTo>
                <a:cubicBezTo>
                  <a:pt x="246" y="221"/>
                  <a:pt x="244" y="202"/>
                  <a:pt x="235" y="191"/>
                </a:cubicBezTo>
                <a:cubicBezTo>
                  <a:pt x="223" y="176"/>
                  <a:pt x="203" y="177"/>
                  <a:pt x="203" y="177"/>
                </a:cubicBezTo>
                <a:cubicBezTo>
                  <a:pt x="202" y="177"/>
                  <a:pt x="202" y="176"/>
                  <a:pt x="202" y="176"/>
                </a:cubicBezTo>
                <a:cubicBezTo>
                  <a:pt x="202" y="176"/>
                  <a:pt x="202" y="177"/>
                  <a:pt x="202" y="177"/>
                </a:cubicBezTo>
                <a:cubicBezTo>
                  <a:pt x="202" y="177"/>
                  <a:pt x="181" y="176"/>
                  <a:pt x="170" y="191"/>
                </a:cubicBezTo>
                <a:cubicBezTo>
                  <a:pt x="160" y="202"/>
                  <a:pt x="159" y="221"/>
                  <a:pt x="165" y="246"/>
                </a:cubicBezTo>
                <a:cubicBezTo>
                  <a:pt x="168" y="261"/>
                  <a:pt x="176" y="280"/>
                  <a:pt x="184" y="290"/>
                </a:cubicBezTo>
                <a:cubicBezTo>
                  <a:pt x="189" y="297"/>
                  <a:pt x="187" y="308"/>
                  <a:pt x="185" y="317"/>
                </a:cubicBezTo>
                <a:cubicBezTo>
                  <a:pt x="184" y="323"/>
                  <a:pt x="179" y="343"/>
                  <a:pt x="165" y="350"/>
                </a:cubicBezTo>
                <a:cubicBezTo>
                  <a:pt x="157" y="355"/>
                  <a:pt x="149" y="355"/>
                  <a:pt x="140" y="355"/>
                </a:cubicBezTo>
                <a:cubicBezTo>
                  <a:pt x="131" y="356"/>
                  <a:pt x="122" y="356"/>
                  <a:pt x="111" y="361"/>
                </a:cubicBezTo>
                <a:cubicBezTo>
                  <a:pt x="109" y="362"/>
                  <a:pt x="108" y="362"/>
                  <a:pt x="106" y="362"/>
                </a:cubicBezTo>
                <a:cubicBezTo>
                  <a:pt x="102" y="362"/>
                  <a:pt x="98" y="360"/>
                  <a:pt x="97" y="356"/>
                </a:cubicBezTo>
                <a:cubicBezTo>
                  <a:pt x="94" y="351"/>
                  <a:pt x="96" y="344"/>
                  <a:pt x="102" y="342"/>
                </a:cubicBezTo>
                <a:cubicBezTo>
                  <a:pt x="116" y="335"/>
                  <a:pt x="129" y="335"/>
                  <a:pt x="139" y="334"/>
                </a:cubicBezTo>
                <a:cubicBezTo>
                  <a:pt x="146" y="334"/>
                  <a:pt x="151" y="334"/>
                  <a:pt x="155" y="332"/>
                </a:cubicBezTo>
                <a:cubicBezTo>
                  <a:pt x="161" y="328"/>
                  <a:pt x="167" y="308"/>
                  <a:pt x="166" y="302"/>
                </a:cubicBezTo>
                <a:cubicBezTo>
                  <a:pt x="157" y="289"/>
                  <a:pt x="148" y="269"/>
                  <a:pt x="144" y="251"/>
                </a:cubicBezTo>
                <a:cubicBezTo>
                  <a:pt x="136" y="219"/>
                  <a:pt x="139" y="194"/>
                  <a:pt x="153" y="177"/>
                </a:cubicBezTo>
                <a:cubicBezTo>
                  <a:pt x="171" y="155"/>
                  <a:pt x="200" y="155"/>
                  <a:pt x="202" y="155"/>
                </a:cubicBezTo>
                <a:cubicBezTo>
                  <a:pt x="205" y="155"/>
                  <a:pt x="233" y="155"/>
                  <a:pt x="251" y="177"/>
                </a:cubicBezTo>
                <a:cubicBezTo>
                  <a:pt x="265" y="194"/>
                  <a:pt x="268" y="219"/>
                  <a:pt x="261" y="251"/>
                </a:cubicBezTo>
                <a:cubicBezTo>
                  <a:pt x="256" y="269"/>
                  <a:pt x="247" y="289"/>
                  <a:pt x="239" y="302"/>
                </a:cubicBezTo>
                <a:cubicBezTo>
                  <a:pt x="237" y="308"/>
                  <a:pt x="243" y="328"/>
                  <a:pt x="250" y="332"/>
                </a:cubicBezTo>
                <a:cubicBezTo>
                  <a:pt x="253" y="334"/>
                  <a:pt x="259" y="334"/>
                  <a:pt x="265" y="334"/>
                </a:cubicBezTo>
                <a:cubicBezTo>
                  <a:pt x="276" y="335"/>
                  <a:pt x="288" y="335"/>
                  <a:pt x="303" y="342"/>
                </a:cubicBezTo>
                <a:cubicBezTo>
                  <a:pt x="308" y="344"/>
                  <a:pt x="310" y="351"/>
                  <a:pt x="308" y="356"/>
                </a:cubicBezTo>
                <a:close/>
                <a:moveTo>
                  <a:pt x="414" y="337"/>
                </a:moveTo>
                <a:cubicBezTo>
                  <a:pt x="412" y="340"/>
                  <a:pt x="408" y="342"/>
                  <a:pt x="405" y="342"/>
                </a:cubicBezTo>
                <a:cubicBezTo>
                  <a:pt x="403" y="342"/>
                  <a:pt x="401" y="341"/>
                  <a:pt x="399" y="340"/>
                </a:cubicBezTo>
                <a:cubicBezTo>
                  <a:pt x="395" y="337"/>
                  <a:pt x="387" y="336"/>
                  <a:pt x="380" y="335"/>
                </a:cubicBezTo>
                <a:cubicBezTo>
                  <a:pt x="372" y="334"/>
                  <a:pt x="364" y="333"/>
                  <a:pt x="357" y="329"/>
                </a:cubicBezTo>
                <a:cubicBezTo>
                  <a:pt x="357" y="329"/>
                  <a:pt x="356" y="328"/>
                  <a:pt x="356" y="328"/>
                </a:cubicBezTo>
                <a:cubicBezTo>
                  <a:pt x="341" y="317"/>
                  <a:pt x="337" y="293"/>
                  <a:pt x="345" y="282"/>
                </a:cubicBezTo>
                <a:cubicBezTo>
                  <a:pt x="351" y="274"/>
                  <a:pt x="357" y="260"/>
                  <a:pt x="360" y="248"/>
                </a:cubicBezTo>
                <a:cubicBezTo>
                  <a:pt x="364" y="230"/>
                  <a:pt x="363" y="217"/>
                  <a:pt x="356" y="208"/>
                </a:cubicBezTo>
                <a:cubicBezTo>
                  <a:pt x="347" y="197"/>
                  <a:pt x="332" y="197"/>
                  <a:pt x="330" y="197"/>
                </a:cubicBezTo>
                <a:cubicBezTo>
                  <a:pt x="329" y="197"/>
                  <a:pt x="313" y="197"/>
                  <a:pt x="305" y="208"/>
                </a:cubicBezTo>
                <a:cubicBezTo>
                  <a:pt x="298" y="217"/>
                  <a:pt x="297" y="230"/>
                  <a:pt x="301" y="248"/>
                </a:cubicBezTo>
                <a:cubicBezTo>
                  <a:pt x="304" y="260"/>
                  <a:pt x="310" y="274"/>
                  <a:pt x="315" y="282"/>
                </a:cubicBezTo>
                <a:cubicBezTo>
                  <a:pt x="323" y="293"/>
                  <a:pt x="319" y="317"/>
                  <a:pt x="305" y="328"/>
                </a:cubicBezTo>
                <a:cubicBezTo>
                  <a:pt x="303" y="330"/>
                  <a:pt x="300" y="330"/>
                  <a:pt x="298" y="330"/>
                </a:cubicBezTo>
                <a:cubicBezTo>
                  <a:pt x="295" y="330"/>
                  <a:pt x="292" y="329"/>
                  <a:pt x="290" y="326"/>
                </a:cubicBezTo>
                <a:cubicBezTo>
                  <a:pt x="286" y="321"/>
                  <a:pt x="287" y="315"/>
                  <a:pt x="292" y="311"/>
                </a:cubicBezTo>
                <a:cubicBezTo>
                  <a:pt x="298" y="307"/>
                  <a:pt x="299" y="296"/>
                  <a:pt x="298" y="293"/>
                </a:cubicBezTo>
                <a:cubicBezTo>
                  <a:pt x="291" y="284"/>
                  <a:pt x="284" y="268"/>
                  <a:pt x="280" y="253"/>
                </a:cubicBezTo>
                <a:cubicBezTo>
                  <a:pt x="274" y="228"/>
                  <a:pt x="277" y="209"/>
                  <a:pt x="288" y="195"/>
                </a:cubicBezTo>
                <a:cubicBezTo>
                  <a:pt x="304" y="175"/>
                  <a:pt x="328" y="176"/>
                  <a:pt x="330" y="176"/>
                </a:cubicBezTo>
                <a:cubicBezTo>
                  <a:pt x="332" y="176"/>
                  <a:pt x="357" y="175"/>
                  <a:pt x="373" y="195"/>
                </a:cubicBezTo>
                <a:cubicBezTo>
                  <a:pt x="384" y="209"/>
                  <a:pt x="386" y="228"/>
                  <a:pt x="380" y="253"/>
                </a:cubicBezTo>
                <a:cubicBezTo>
                  <a:pt x="377" y="268"/>
                  <a:pt x="370" y="284"/>
                  <a:pt x="363" y="293"/>
                </a:cubicBezTo>
                <a:cubicBezTo>
                  <a:pt x="362" y="296"/>
                  <a:pt x="363" y="306"/>
                  <a:pt x="369" y="311"/>
                </a:cubicBezTo>
                <a:cubicBezTo>
                  <a:pt x="372" y="312"/>
                  <a:pt x="378" y="313"/>
                  <a:pt x="383" y="314"/>
                </a:cubicBezTo>
                <a:cubicBezTo>
                  <a:pt x="392" y="315"/>
                  <a:pt x="402" y="317"/>
                  <a:pt x="410" y="322"/>
                </a:cubicBezTo>
                <a:cubicBezTo>
                  <a:pt x="415" y="325"/>
                  <a:pt x="417" y="332"/>
                  <a:pt x="414" y="337"/>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GB" dirty="0"/>
          </a:p>
        </p:txBody>
      </p:sp>
      <p:sp>
        <p:nvSpPr>
          <p:cNvPr id="19" name="Rectangle 18"/>
          <p:cNvSpPr/>
          <p:nvPr/>
        </p:nvSpPr>
        <p:spPr>
          <a:xfrm>
            <a:off x="1180196" y="4587865"/>
            <a:ext cx="7354203" cy="679610"/>
          </a:xfrm>
          <a:prstGeom prst="rect">
            <a:avLst/>
          </a:prstGeom>
        </p:spPr>
        <p:txBody>
          <a:bodyPr wrap="square">
            <a:spAutoFit/>
          </a:bodyPr>
          <a:lstStyle/>
          <a:p>
            <a:pPr marL="0" marR="0" lvl="0" indent="0" defTabSz="914400" eaLnBrk="0" fontAlgn="base" latinLnBrk="0" hangingPunct="0">
              <a:lnSpc>
                <a:spcPct val="106000"/>
              </a:lnSpc>
              <a:spcBef>
                <a:spcPct val="20000"/>
              </a:spcBef>
              <a:spcAft>
                <a:spcPct val="0"/>
              </a:spcAft>
              <a:buClrTx/>
              <a:buSzTx/>
              <a:buFontTx/>
              <a:buNone/>
              <a:tabLst/>
              <a:defRPr/>
            </a:pPr>
            <a:r>
              <a:rPr kumimoji="0" lang="en-US" sz="1200" b="1" i="0" u="none" strike="noStrike" kern="0" cap="none" spc="0" normalizeH="0" baseline="0" noProof="0" dirty="0">
                <a:ln>
                  <a:noFill/>
                </a:ln>
                <a:solidFill>
                  <a:schemeClr val="accent2"/>
                </a:solidFill>
                <a:effectLst/>
                <a:uLnTx/>
                <a:uFillTx/>
                <a:cs typeface="Arial" pitchFamily="34" charset="0"/>
              </a:rPr>
              <a:t>Process robotics can be implemented at the desktop or in the virtual environment</a:t>
            </a:r>
            <a:r>
              <a:rPr kumimoji="0" lang="en-US" sz="1200" i="0" u="none" strike="noStrike" kern="0" cap="none" spc="0" normalizeH="0" baseline="0" noProof="0" dirty="0">
                <a:ln>
                  <a:noFill/>
                </a:ln>
                <a:solidFill>
                  <a:srgbClr val="000000"/>
                </a:solidFill>
                <a:effectLst/>
                <a:uLnTx/>
                <a:uFillTx/>
                <a:cs typeface="Arial" pitchFamily="34" charset="0"/>
              </a:rPr>
              <a:t>:</a:t>
            </a:r>
            <a:r>
              <a:rPr kumimoji="0" lang="en-US" sz="1200" b="1" i="0" u="none" strike="noStrike" kern="0" cap="none" spc="0" normalizeH="0" baseline="0" noProof="0" dirty="0">
                <a:ln>
                  <a:noFill/>
                </a:ln>
                <a:solidFill>
                  <a:srgbClr val="000000"/>
                </a:solidFill>
                <a:effectLst/>
                <a:uLnTx/>
                <a:uFillTx/>
                <a:cs typeface="Arial" pitchFamily="34" charset="0"/>
              </a:rPr>
              <a:t> </a:t>
            </a:r>
            <a:r>
              <a:rPr kumimoji="0" lang="en-US" sz="1200" b="0" i="0" u="none" strike="noStrike" kern="0" cap="none" spc="0" normalizeH="0" baseline="0" noProof="0" dirty="0">
                <a:ln>
                  <a:noFill/>
                </a:ln>
                <a:solidFill>
                  <a:srgbClr val="000000"/>
                </a:solidFill>
                <a:effectLst/>
                <a:uLnTx/>
                <a:uFillTx/>
                <a:cs typeface="Arial" pitchFamily="34" charset="0"/>
              </a:rPr>
              <a:t>flexibility to quickly deploy robots directly onto existing desktops or virtually to save on additional hardware costs</a:t>
            </a:r>
          </a:p>
        </p:txBody>
      </p:sp>
      <p:sp>
        <p:nvSpPr>
          <p:cNvPr id="20" name="Freeform 486"/>
          <p:cNvSpPr>
            <a:spLocks noChangeAspect="1" noEditPoints="1"/>
          </p:cNvSpPr>
          <p:nvPr/>
        </p:nvSpPr>
        <p:spPr bwMode="auto">
          <a:xfrm>
            <a:off x="540116" y="4528645"/>
            <a:ext cx="640080" cy="64008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17 w 512"/>
              <a:gd name="T11" fmla="*/ 160 h 512"/>
              <a:gd name="T12" fmla="*/ 128 w 512"/>
              <a:gd name="T13" fmla="*/ 149 h 512"/>
              <a:gd name="T14" fmla="*/ 384 w 512"/>
              <a:gd name="T15" fmla="*/ 149 h 512"/>
              <a:gd name="T16" fmla="*/ 394 w 512"/>
              <a:gd name="T17" fmla="*/ 160 h 512"/>
              <a:gd name="T18" fmla="*/ 394 w 512"/>
              <a:gd name="T19" fmla="*/ 309 h 512"/>
              <a:gd name="T20" fmla="*/ 384 w 512"/>
              <a:gd name="T21" fmla="*/ 320 h 512"/>
              <a:gd name="T22" fmla="*/ 128 w 512"/>
              <a:gd name="T23" fmla="*/ 320 h 512"/>
              <a:gd name="T24" fmla="*/ 117 w 512"/>
              <a:gd name="T25" fmla="*/ 309 h 512"/>
              <a:gd name="T26" fmla="*/ 117 w 512"/>
              <a:gd name="T27" fmla="*/ 160 h 512"/>
              <a:gd name="T28" fmla="*/ 405 w 512"/>
              <a:gd name="T29" fmla="*/ 362 h 512"/>
              <a:gd name="T30" fmla="*/ 106 w 512"/>
              <a:gd name="T31" fmla="*/ 362 h 512"/>
              <a:gd name="T32" fmla="*/ 96 w 512"/>
              <a:gd name="T33" fmla="*/ 352 h 512"/>
              <a:gd name="T34" fmla="*/ 106 w 512"/>
              <a:gd name="T35" fmla="*/ 341 h 512"/>
              <a:gd name="T36" fmla="*/ 405 w 512"/>
              <a:gd name="T37" fmla="*/ 341 h 512"/>
              <a:gd name="T38" fmla="*/ 416 w 512"/>
              <a:gd name="T39" fmla="*/ 352 h 512"/>
              <a:gd name="T40" fmla="*/ 405 w 512"/>
              <a:gd name="T41" fmla="*/ 362 h 512"/>
              <a:gd name="T42" fmla="*/ 373 w 512"/>
              <a:gd name="T43" fmla="*/ 298 h 512"/>
              <a:gd name="T44" fmla="*/ 138 w 512"/>
              <a:gd name="T45" fmla="*/ 298 h 512"/>
              <a:gd name="T46" fmla="*/ 138 w 512"/>
              <a:gd name="T47" fmla="*/ 170 h 512"/>
              <a:gd name="T48" fmla="*/ 373 w 512"/>
              <a:gd name="T49" fmla="*/ 170 h 512"/>
              <a:gd name="T50" fmla="*/ 373 w 512"/>
              <a:gd name="T51" fmla="*/ 29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17" y="160"/>
                </a:moveTo>
                <a:cubicBezTo>
                  <a:pt x="117" y="154"/>
                  <a:pt x="122" y="149"/>
                  <a:pt x="128" y="149"/>
                </a:cubicBezTo>
                <a:cubicBezTo>
                  <a:pt x="384" y="149"/>
                  <a:pt x="384" y="149"/>
                  <a:pt x="384" y="149"/>
                </a:cubicBezTo>
                <a:cubicBezTo>
                  <a:pt x="390" y="149"/>
                  <a:pt x="394" y="154"/>
                  <a:pt x="394" y="160"/>
                </a:cubicBezTo>
                <a:cubicBezTo>
                  <a:pt x="394" y="309"/>
                  <a:pt x="394" y="309"/>
                  <a:pt x="394" y="309"/>
                </a:cubicBezTo>
                <a:cubicBezTo>
                  <a:pt x="394" y="315"/>
                  <a:pt x="390" y="320"/>
                  <a:pt x="384" y="320"/>
                </a:cubicBezTo>
                <a:cubicBezTo>
                  <a:pt x="128" y="320"/>
                  <a:pt x="128" y="320"/>
                  <a:pt x="128" y="320"/>
                </a:cubicBezTo>
                <a:cubicBezTo>
                  <a:pt x="122" y="320"/>
                  <a:pt x="117" y="315"/>
                  <a:pt x="117" y="309"/>
                </a:cubicBezTo>
                <a:lnTo>
                  <a:pt x="117" y="160"/>
                </a:lnTo>
                <a:close/>
                <a:moveTo>
                  <a:pt x="405" y="362"/>
                </a:moveTo>
                <a:cubicBezTo>
                  <a:pt x="106" y="362"/>
                  <a:pt x="106" y="362"/>
                  <a:pt x="106" y="362"/>
                </a:cubicBezTo>
                <a:cubicBezTo>
                  <a:pt x="100" y="362"/>
                  <a:pt x="96" y="358"/>
                  <a:pt x="96" y="352"/>
                </a:cubicBezTo>
                <a:cubicBezTo>
                  <a:pt x="96" y="346"/>
                  <a:pt x="100" y="341"/>
                  <a:pt x="106" y="341"/>
                </a:cubicBezTo>
                <a:cubicBezTo>
                  <a:pt x="405" y="341"/>
                  <a:pt x="405" y="341"/>
                  <a:pt x="405" y="341"/>
                </a:cubicBezTo>
                <a:cubicBezTo>
                  <a:pt x="411" y="341"/>
                  <a:pt x="416" y="346"/>
                  <a:pt x="416" y="352"/>
                </a:cubicBezTo>
                <a:cubicBezTo>
                  <a:pt x="416" y="358"/>
                  <a:pt x="411" y="362"/>
                  <a:pt x="405" y="362"/>
                </a:cubicBezTo>
                <a:close/>
                <a:moveTo>
                  <a:pt x="373" y="298"/>
                </a:moveTo>
                <a:cubicBezTo>
                  <a:pt x="138" y="298"/>
                  <a:pt x="138" y="298"/>
                  <a:pt x="138" y="298"/>
                </a:cubicBezTo>
                <a:cubicBezTo>
                  <a:pt x="138" y="170"/>
                  <a:pt x="138" y="170"/>
                  <a:pt x="138" y="170"/>
                </a:cubicBezTo>
                <a:cubicBezTo>
                  <a:pt x="373" y="170"/>
                  <a:pt x="373" y="170"/>
                  <a:pt x="373" y="170"/>
                </a:cubicBezTo>
                <a:lnTo>
                  <a:pt x="373" y="29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GB" dirty="0"/>
          </a:p>
        </p:txBody>
      </p:sp>
      <p:sp>
        <p:nvSpPr>
          <p:cNvPr id="23" name="TextBox 22"/>
          <p:cNvSpPr txBox="1"/>
          <p:nvPr/>
        </p:nvSpPr>
        <p:spPr>
          <a:xfrm>
            <a:off x="376236" y="1510719"/>
            <a:ext cx="8402003" cy="369332"/>
          </a:xfrm>
          <a:prstGeom prst="rect">
            <a:avLst/>
          </a:prstGeom>
          <a:noFill/>
        </p:spPr>
        <p:txBody>
          <a:bodyPr vert="horz" wrap="square" lIns="0" tIns="0" rIns="0" bIns="0" rtlCol="0">
            <a:spAutoFit/>
          </a:bodyPr>
          <a:lstStyle/>
          <a:p>
            <a:pPr>
              <a:spcBef>
                <a:spcPts val="200"/>
              </a:spcBef>
              <a:buSzPct val="100000"/>
            </a:pPr>
            <a:r>
              <a:rPr lang="en-US" sz="1200" dirty="0"/>
              <a:t>Process Robotics is a rules-based software application. It is quick and inexpensive to implement and sustain, and it does not require configuration of existing IT infrastructure.</a:t>
            </a:r>
          </a:p>
        </p:txBody>
      </p:sp>
      <p:sp>
        <p:nvSpPr>
          <p:cNvPr id="21" name="Rectangle 20"/>
          <p:cNvSpPr/>
          <p:nvPr/>
        </p:nvSpPr>
        <p:spPr bwMode="gray">
          <a:xfrm>
            <a:off x="372628" y="5562166"/>
            <a:ext cx="8402635" cy="577420"/>
          </a:xfrm>
          <a:prstGeom prst="rect">
            <a:avLst/>
          </a:prstGeom>
          <a:no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dirty="0"/>
              <a:t>By mimicking human actions, process robotics can quickly enable organizations to </a:t>
            </a:r>
          </a:p>
          <a:p>
            <a:pPr algn="ctr">
              <a:lnSpc>
                <a:spcPct val="106000"/>
              </a:lnSpc>
              <a:buFont typeface="Wingdings 2" pitchFamily="18" charset="2"/>
              <a:buNone/>
            </a:pPr>
            <a:r>
              <a:rPr lang="en-US" sz="1200" b="1" dirty="0"/>
              <a:t>build a cost-effective, digitally-enabled workforce</a:t>
            </a:r>
          </a:p>
        </p:txBody>
      </p:sp>
    </p:spTree>
    <p:extLst>
      <p:ext uri="{BB962C8B-B14F-4D97-AF65-F5344CB8AC3E}">
        <p14:creationId xmlns:p14="http://schemas.microsoft.com/office/powerpoint/2010/main" val="33316833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3"/>
          <p:cNvSpPr txBox="1">
            <a:spLocks/>
          </p:cNvSpPr>
          <p:nvPr/>
        </p:nvSpPr>
        <p:spPr bwMode="gray">
          <a:xfrm>
            <a:off x="409932" y="317499"/>
            <a:ext cx="8371762" cy="334101"/>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effectLst/>
                <a:uLnTx/>
                <a:uFillTx/>
                <a:latin typeface="Verdana"/>
                <a:ea typeface="+mj-ea"/>
                <a:cs typeface="+mj-cs"/>
              </a:rPr>
              <a:t>The </a:t>
            </a:r>
            <a:r>
              <a:rPr lang="en-US" b="1" dirty="0">
                <a:latin typeface="Verdana"/>
              </a:rPr>
              <a:t>Process Robotics</a:t>
            </a:r>
            <a:r>
              <a:rPr kumimoji="0" lang="en-US" sz="2000" b="1" i="0" u="none" strike="noStrike" kern="1200" cap="none" spc="0" normalizeH="0" baseline="0" noProof="0" dirty="0">
                <a:ln>
                  <a:noFill/>
                </a:ln>
                <a:effectLst/>
                <a:uLnTx/>
                <a:uFillTx/>
                <a:latin typeface="Verdana"/>
                <a:ea typeface="+mj-ea"/>
                <a:cs typeface="+mj-cs"/>
              </a:rPr>
              <a:t> Roadmap guides</a:t>
            </a:r>
            <a:r>
              <a:rPr kumimoji="0" lang="en-US" sz="2000" b="1" i="0" u="none" strike="noStrike" kern="1200" cap="none" spc="0" normalizeH="0" noProof="0" dirty="0">
                <a:ln>
                  <a:noFill/>
                </a:ln>
                <a:effectLst/>
                <a:uLnTx/>
                <a:uFillTx/>
                <a:latin typeface="Verdana"/>
                <a:ea typeface="+mj-ea"/>
                <a:cs typeface="+mj-cs"/>
              </a:rPr>
              <a:t> your organization’s automation</a:t>
            </a:r>
            <a:endParaRPr kumimoji="0" lang="en-US" sz="2000" b="1" i="0" u="none" strike="noStrike" kern="1200" cap="none" spc="0" normalizeH="0" baseline="0" noProof="0" dirty="0">
              <a:ln>
                <a:noFill/>
              </a:ln>
              <a:effectLst/>
              <a:uLnTx/>
              <a:uFillTx/>
              <a:latin typeface="Verdana"/>
              <a:ea typeface="+mj-ea"/>
              <a:cs typeface="+mj-cs"/>
            </a:endParaRPr>
          </a:p>
        </p:txBody>
      </p:sp>
      <p:sp>
        <p:nvSpPr>
          <p:cNvPr id="129" name="Text Placeholder 1"/>
          <p:cNvSpPr txBox="1">
            <a:spLocks/>
          </p:cNvSpPr>
          <p:nvPr/>
        </p:nvSpPr>
        <p:spPr bwMode="gray">
          <a:xfrm>
            <a:off x="342544" y="801352"/>
            <a:ext cx="8439150" cy="442639"/>
          </a:xfrm>
          <a:prstGeom prst="rect">
            <a:avLst/>
          </a:prstGeom>
        </p:spPr>
        <p:txBody>
          <a:bodyPr vert="horz" lIns="0" tIns="0" rIns="0" bIns="0" rtlCol="0">
            <a:noAutofit/>
          </a:bodyPr>
          <a:lstStyle>
            <a:lvl1pPr marL="0" marR="0" indent="0" algn="l" defTabSz="914400" rtl="0" eaLnBrk="1" fontAlgn="base" latinLnBrk="0" hangingPunct="1">
              <a:lnSpc>
                <a:spcPct val="100000"/>
              </a:lnSpc>
              <a:spcBef>
                <a:spcPts val="2200"/>
              </a:spcBef>
              <a:spcAft>
                <a:spcPct val="0"/>
              </a:spcAft>
              <a:buFont typeface="Arial" pitchFamily="34" charset="0"/>
              <a:buNone/>
              <a:tabLst/>
              <a:defRPr kumimoji="0" lang="en-US" sz="2000" b="0" i="0" u="none" strike="noStrike" kern="1200" cap="none" normalizeH="0" baseline="0">
                <a:ln>
                  <a:noFill/>
                </a:ln>
                <a:solidFill>
                  <a:srgbClr val="575757"/>
                </a:solidFill>
                <a:effectLst/>
                <a:latin typeface="+mn-lt"/>
                <a:ea typeface="+mn-ea"/>
                <a:cs typeface="Arial" pitchFamily="34" charset="0"/>
              </a:defRPr>
            </a:lvl1pPr>
            <a:lvl2pPr marL="174625" marR="0" indent="-174625" algn="l" defTabSz="914400" rtl="0" eaLnBrk="1" fontAlgn="base" latinLnBrk="0" hangingPunct="1">
              <a:lnSpc>
                <a:spcPct val="100000"/>
              </a:lnSpc>
              <a:spcBef>
                <a:spcPts val="400"/>
              </a:spcBef>
              <a:spcAft>
                <a:spcPct val="0"/>
              </a:spcAft>
              <a:buFont typeface="Arial" pitchFamily="34" charset="0"/>
              <a:buChar char="•"/>
              <a:tabLst/>
              <a:defRPr kumimoji="0" lang="en-US" sz="1800" b="0" i="0" u="none" strike="noStrike" kern="1200" cap="none" normalizeH="0" baseline="0" dirty="0" smtClean="0">
                <a:ln>
                  <a:noFill/>
                </a:ln>
                <a:solidFill>
                  <a:schemeClr val="tx2"/>
                </a:solidFill>
                <a:effectLst/>
                <a:latin typeface="+mn-lt"/>
                <a:ea typeface="+mn-ea"/>
                <a:cs typeface="Arial" pitchFamily="34" charset="0"/>
              </a:defRPr>
            </a:lvl2pPr>
            <a:lvl3pPr marL="341313" indent="-171450" algn="l" rtl="0" eaLnBrk="1" fontAlgn="base" hangingPunct="1">
              <a:lnSpc>
                <a:spcPct val="100000"/>
              </a:lnSpc>
              <a:spcBef>
                <a:spcPts val="400"/>
              </a:spcBef>
              <a:spcAft>
                <a:spcPct val="0"/>
              </a:spcAft>
              <a:buFont typeface="Arial" pitchFamily="34" charset="0"/>
              <a:buChar char="–"/>
              <a:defRPr lang="en-US" sz="1600" kern="1200" dirty="0" smtClean="0">
                <a:solidFill>
                  <a:schemeClr val="tx2"/>
                </a:solidFill>
                <a:latin typeface="+mn-lt"/>
                <a:ea typeface="+mn-ea"/>
                <a:cs typeface="+mn-cs"/>
              </a:defRPr>
            </a:lvl3pPr>
            <a:lvl4pPr marL="515938" marR="0" indent="-174625" algn="l" defTabSz="914400" rtl="0" eaLnBrk="1" fontAlgn="base" latinLnBrk="0" hangingPunct="1">
              <a:lnSpc>
                <a:spcPct val="100000"/>
              </a:lnSpc>
              <a:spcBef>
                <a:spcPts val="400"/>
              </a:spcBef>
              <a:spcAft>
                <a:spcPct val="0"/>
              </a:spcAft>
              <a:buFont typeface="Arial" pitchFamily="34" charset="0"/>
              <a:buChar char="•"/>
              <a:tabLst/>
              <a:defRPr kumimoji="0" lang="en-US" sz="1600" b="0" i="0" u="none" strike="noStrike" kern="1200" cap="none" normalizeH="0" baseline="0" dirty="0" smtClean="0">
                <a:ln>
                  <a:noFill/>
                </a:ln>
                <a:solidFill>
                  <a:schemeClr val="tx2"/>
                </a:solidFill>
                <a:effectLst/>
                <a:latin typeface="Arial" pitchFamily="34" charset="0"/>
                <a:ea typeface="+mn-ea"/>
                <a:cs typeface="Arial" pitchFamily="34" charset="0"/>
              </a:defRPr>
            </a:lvl4pPr>
            <a:lvl5pPr marL="688975" marR="0" indent="-173038" algn="l" defTabSz="914400" rtl="0" eaLnBrk="1" fontAlgn="base" latinLnBrk="0" hangingPunct="1">
              <a:lnSpc>
                <a:spcPct val="100000"/>
              </a:lnSpc>
              <a:spcBef>
                <a:spcPts val="400"/>
              </a:spcBef>
              <a:spcAft>
                <a:spcPct val="0"/>
              </a:spcAft>
              <a:buFont typeface="Arial" pitchFamily="34" charset="0"/>
              <a:buChar char="–"/>
              <a:tabLst/>
              <a:defRPr kumimoji="0" lang="en-US" sz="1600" b="0" i="0" u="none" strike="noStrike" kern="1200" cap="none" normalizeH="0" baseline="0" dirty="0" smtClean="0">
                <a:ln>
                  <a:noFill/>
                </a:ln>
                <a:solidFill>
                  <a:schemeClr val="tx2"/>
                </a:solidFill>
                <a:effectLst/>
                <a:latin typeface="Arial" pitchFamily="34" charset="0"/>
                <a:ea typeface="+mn-ea"/>
                <a:cs typeface="Arial" pitchFamily="34" charset="0"/>
              </a:defRPr>
            </a:lvl5pPr>
            <a:lvl6pPr marL="666750" marR="0" indent="-166688" algn="l" defTabSz="914400" rtl="0" eaLnBrk="1" fontAlgn="base" latinLnBrk="0" hangingPunct="1">
              <a:lnSpc>
                <a:spcPct val="100000"/>
              </a:lnSpc>
              <a:spcBef>
                <a:spcPts val="400"/>
              </a:spcBef>
              <a:spcAft>
                <a:spcPct val="0"/>
              </a:spcAft>
              <a:buFont typeface="Arial" pitchFamily="34" charset="0"/>
              <a:buChar char="–"/>
              <a:tabLst/>
              <a:defRPr kumimoji="0" lang="en-US" sz="1000" b="0" i="0" u="none" strike="noStrike" kern="1200" cap="none" normalizeH="0" baseline="0" dirty="0" smtClean="0">
                <a:ln>
                  <a:noFill/>
                </a:ln>
                <a:solidFill>
                  <a:schemeClr val="tx2"/>
                </a:solidFill>
                <a:effectLst/>
                <a:latin typeface="Arial" pitchFamily="34" charset="0"/>
                <a:ea typeface="+mn-ea"/>
                <a:cs typeface="Arial" pitchFamily="34" charset="0"/>
              </a:defRPr>
            </a:lvl6pPr>
            <a:lvl7pPr marL="1079500" indent="-184150" algn="l" defTabSz="914400" rtl="0" eaLnBrk="1" latinLnBrk="0" hangingPunct="1">
              <a:spcBef>
                <a:spcPts val="0"/>
              </a:spcBef>
              <a:spcAft>
                <a:spcPts val="300"/>
              </a:spcAft>
              <a:buFont typeface="Arial" pitchFamily="34" charset="0"/>
              <a:buChar char="‒"/>
              <a:defRPr sz="1400" kern="1200">
                <a:solidFill>
                  <a:schemeClr val="accent1"/>
                </a:solidFill>
                <a:latin typeface="+mn-lt"/>
                <a:ea typeface="+mn-ea"/>
                <a:cs typeface="+mn-cs"/>
              </a:defRPr>
            </a:lvl7pPr>
            <a:lvl8pPr marL="1252538" indent="-173038" algn="l" defTabSz="914400" rtl="0" eaLnBrk="1" latinLnBrk="0" hangingPunct="1">
              <a:spcBef>
                <a:spcPts val="0"/>
              </a:spcBef>
              <a:spcAft>
                <a:spcPts val="300"/>
              </a:spcAft>
              <a:buFont typeface="Arial" pitchFamily="34" charset="0"/>
              <a:buChar char="•"/>
              <a:defRPr sz="1400" kern="1200">
                <a:solidFill>
                  <a:schemeClr val="accent1"/>
                </a:solidFill>
                <a:latin typeface="+mn-lt"/>
                <a:ea typeface="+mn-ea"/>
                <a:cs typeface="+mn-cs"/>
              </a:defRPr>
            </a:lvl8pPr>
            <a:lvl9pPr marL="1435100" indent="-182563" algn="l" defTabSz="914400" rtl="0" eaLnBrk="1" latinLnBrk="0" hangingPunct="1">
              <a:spcBef>
                <a:spcPts val="0"/>
              </a:spcBef>
              <a:spcAft>
                <a:spcPts val="300"/>
              </a:spcAft>
              <a:buFont typeface="Arial" pitchFamily="34" charset="0"/>
              <a:buChar char="‒"/>
              <a:defRPr sz="1400" kern="1200">
                <a:solidFill>
                  <a:schemeClr val="accent1"/>
                </a:solidFill>
                <a:latin typeface="+mn-lt"/>
                <a:ea typeface="+mn-ea"/>
                <a:cs typeface="+mn-cs"/>
              </a:defRPr>
            </a:lvl9pPr>
          </a:lstStyle>
          <a:p>
            <a:pPr marL="0" marR="0" lvl="0" indent="0" algn="l" defTabSz="685800" rtl="0" eaLnBrk="1" fontAlgn="base" latinLnBrk="0" hangingPunct="1">
              <a:lnSpc>
                <a:spcPct val="100000"/>
              </a:lnSpc>
              <a:spcBef>
                <a:spcPts val="1650"/>
              </a:spcBef>
              <a:spcAft>
                <a:spcPct val="0"/>
              </a:spcAft>
              <a:buClrTx/>
              <a:buSzTx/>
              <a:buFont typeface="Arial" pitchFamily="34" charset="0"/>
              <a:buNone/>
              <a:tabLst/>
              <a:defRPr/>
            </a:pPr>
            <a:endParaRPr kumimoji="0" lang="en-US" sz="1600" b="0" i="0" u="none" strike="noStrike" kern="1200" cap="none" spc="0" normalizeH="0" baseline="0" noProof="0" dirty="0">
              <a:ln>
                <a:noFill/>
              </a:ln>
              <a:solidFill>
                <a:prstClr val="white"/>
              </a:solidFill>
              <a:effectLst/>
              <a:uLnTx/>
              <a:uFillTx/>
              <a:latin typeface="Verdana"/>
              <a:ea typeface="+mn-ea"/>
              <a:cs typeface="Arial" pitchFamily="34" charset="0"/>
            </a:endParaRPr>
          </a:p>
        </p:txBody>
      </p:sp>
      <p:sp>
        <p:nvSpPr>
          <p:cNvPr id="20" name="Rounded Rectangle 19"/>
          <p:cNvSpPr/>
          <p:nvPr/>
        </p:nvSpPr>
        <p:spPr bwMode="gray">
          <a:xfrm>
            <a:off x="667758" y="1939193"/>
            <a:ext cx="7875872" cy="4060256"/>
          </a:xfrm>
          <a:prstGeom prst="roundRect">
            <a:avLst/>
          </a:prstGeom>
          <a:solidFill>
            <a:schemeClr val="bg1"/>
          </a:solidFill>
          <a:ln w="19050" algn="ctr">
            <a:solidFill>
              <a:srgbClr val="FFCD00"/>
            </a:solidFill>
            <a:miter lim="800000"/>
            <a:headEnd/>
            <a:tailEnd/>
          </a:ln>
        </p:spPr>
        <p:txBody>
          <a:bodyPr rot="0" spcFirstLastPara="0" vertOverflow="overflow" horzOverflow="overflow" vert="horz" wrap="square" lIns="66675" tIns="66675" rIns="66675" bIns="66675" numCol="1" spcCol="0" rtlCol="0" fromWordArt="0" anchor="ctr" anchorCtr="0" forceAA="0" compatLnSpc="1">
            <a:prstTxWarp prst="textNoShape">
              <a:avLst/>
            </a:prstTxWarp>
            <a:noAutofit/>
          </a:bodyPr>
          <a:lstStyle/>
          <a:p>
            <a:pPr algn="ctr" defTabSz="914378">
              <a:lnSpc>
                <a:spcPct val="106000"/>
              </a:lnSpc>
            </a:pPr>
            <a:endParaRPr lang="en-US" sz="1200" b="1" dirty="0">
              <a:solidFill>
                <a:schemeClr val="bg1"/>
              </a:solidFill>
            </a:endParaRPr>
          </a:p>
        </p:txBody>
      </p:sp>
      <p:grpSp>
        <p:nvGrpSpPr>
          <p:cNvPr id="21" name="Group 20"/>
          <p:cNvGrpSpPr/>
          <p:nvPr/>
        </p:nvGrpSpPr>
        <p:grpSpPr>
          <a:xfrm>
            <a:off x="938828" y="2703854"/>
            <a:ext cx="7150051" cy="3104118"/>
            <a:chOff x="1062815" y="2140859"/>
            <a:chExt cx="9533401" cy="4138827"/>
          </a:xfrm>
        </p:grpSpPr>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l="54446" r="8709"/>
            <a:stretch/>
          </p:blipFill>
          <p:spPr>
            <a:xfrm>
              <a:off x="6971746" y="2140859"/>
              <a:ext cx="3624470" cy="3102647"/>
            </a:xfrm>
            <a:prstGeom prst="rect">
              <a:avLst/>
            </a:prstGeom>
          </p:spPr>
        </p:pic>
        <p:grpSp>
          <p:nvGrpSpPr>
            <p:cNvPr id="23" name="Group 22"/>
            <p:cNvGrpSpPr/>
            <p:nvPr/>
          </p:nvGrpSpPr>
          <p:grpSpPr>
            <a:xfrm>
              <a:off x="1062815" y="2171765"/>
              <a:ext cx="9033817" cy="4107921"/>
              <a:chOff x="-645468" y="1174002"/>
              <a:chExt cx="12372560" cy="5691322"/>
            </a:xfrm>
          </p:grpSpPr>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t="24681" r="45621"/>
              <a:stretch/>
            </p:blipFill>
            <p:spPr>
              <a:xfrm>
                <a:off x="0" y="2172099"/>
                <a:ext cx="7559453" cy="3237639"/>
              </a:xfrm>
              <a:prstGeom prst="rect">
                <a:avLst/>
              </a:prstGeom>
            </p:spPr>
          </p:pic>
          <p:sp>
            <p:nvSpPr>
              <p:cNvPr id="25" name="TextBox 24"/>
              <p:cNvSpPr txBox="1"/>
              <p:nvPr/>
            </p:nvSpPr>
            <p:spPr>
              <a:xfrm>
                <a:off x="-645468" y="1777767"/>
                <a:ext cx="3086483" cy="1011738"/>
              </a:xfrm>
              <a:prstGeom prst="rect">
                <a:avLst/>
              </a:prstGeom>
              <a:noFill/>
            </p:spPr>
            <p:txBody>
              <a:bodyPr wrap="square" lIns="0" tIns="0" rIns="0" bIns="0" rtlCol="0" anchor="t">
                <a:noAutofit/>
              </a:bodyPr>
              <a:lstStyle/>
              <a:p>
                <a:pPr algn="ctr" defTabSz="2314566">
                  <a:buSzPct val="25000"/>
                  <a:defRPr/>
                </a:pPr>
                <a:r>
                  <a:rPr lang="en-US" sz="1050" b="1" kern="0" dirty="0">
                    <a:solidFill>
                      <a:srgbClr val="81BC00"/>
                    </a:solidFill>
                    <a:latin typeface="Arial" panose="020B0604020202020204" pitchFamily="34" charset="0"/>
                    <a:cs typeface="Arial" panose="020B0604020202020204" pitchFamily="34" charset="0"/>
                  </a:rPr>
                  <a:t>Operating Model Assessment</a:t>
                </a:r>
                <a:endParaRPr lang="en-US" sz="1000" b="1" kern="0" dirty="0">
                  <a:solidFill>
                    <a:srgbClr val="000000"/>
                  </a:solidFill>
                  <a:latin typeface="Arial" panose="020B0604020202020204" pitchFamily="34" charset="0"/>
                  <a:cs typeface="Arial" panose="020B0604020202020204" pitchFamily="34" charset="0"/>
                </a:endParaRPr>
              </a:p>
              <a:p>
                <a:pPr marL="65187" indent="-65187" defTabSz="2314566">
                  <a:buSzPct val="100000"/>
                  <a:buFont typeface="Wingdings" panose="05000000000000000000" pitchFamily="2" charset="2"/>
                  <a:buChar char="§"/>
                  <a:defRPr/>
                </a:pPr>
                <a:r>
                  <a:rPr lang="en-US" sz="1000" kern="0" dirty="0">
                    <a:solidFill>
                      <a:srgbClr val="000000"/>
                    </a:solidFill>
                    <a:latin typeface="Arial" panose="020B0604020202020204" pitchFamily="34" charset="0"/>
                    <a:cs typeface="Arial" panose="020B0604020202020204" pitchFamily="34" charset="0"/>
                  </a:rPr>
                  <a:t> Ideation and prioritization</a:t>
                </a:r>
              </a:p>
              <a:p>
                <a:pPr marL="65187" indent="-65187" defTabSz="2314566">
                  <a:buSzPct val="100000"/>
                  <a:buFont typeface="Wingdings" panose="05000000000000000000" pitchFamily="2" charset="2"/>
                  <a:buChar char="§"/>
                  <a:defRPr/>
                </a:pPr>
                <a:r>
                  <a:rPr lang="en-US" sz="1000" kern="0" dirty="0">
                    <a:solidFill>
                      <a:srgbClr val="000000"/>
                    </a:solidFill>
                    <a:latin typeface="Arial" panose="020B0604020202020204" pitchFamily="34" charset="0"/>
                    <a:cs typeface="Arial" panose="020B0604020202020204" pitchFamily="34" charset="0"/>
                  </a:rPr>
                  <a:t> Domain prioritization</a:t>
                </a:r>
              </a:p>
              <a:p>
                <a:pPr marL="65187" indent="-65187" defTabSz="2314566">
                  <a:buSzPct val="100000"/>
                  <a:buFont typeface="Wingdings" panose="05000000000000000000" pitchFamily="2" charset="2"/>
                  <a:buChar char="§"/>
                  <a:defRPr/>
                </a:pPr>
                <a:r>
                  <a:rPr lang="en-US" sz="1000" kern="0" dirty="0">
                    <a:solidFill>
                      <a:srgbClr val="000000"/>
                    </a:solidFill>
                    <a:latin typeface="Arial" panose="020B0604020202020204" pitchFamily="34" charset="0"/>
                    <a:cs typeface="Arial" panose="020B0604020202020204" pitchFamily="34" charset="0"/>
                  </a:rPr>
                  <a:t> Process analysis </a:t>
                </a:r>
              </a:p>
              <a:p>
                <a:pPr marL="65187" indent="-65187" defTabSz="2314566">
                  <a:buSzPct val="100000"/>
                  <a:buFont typeface="Wingdings" panose="05000000000000000000" pitchFamily="2" charset="2"/>
                  <a:buChar char="§"/>
                  <a:defRPr/>
                </a:pPr>
                <a:r>
                  <a:rPr lang="en-US" sz="1000" kern="0" dirty="0">
                    <a:solidFill>
                      <a:srgbClr val="000000"/>
                    </a:solidFill>
                    <a:latin typeface="Arial" panose="020B0604020202020204" pitchFamily="34" charset="0"/>
                    <a:cs typeface="Arial" panose="020B0604020202020204" pitchFamily="34" charset="0"/>
                  </a:rPr>
                  <a:t> Business case development</a:t>
                </a:r>
              </a:p>
            </p:txBody>
          </p:sp>
          <p:sp>
            <p:nvSpPr>
              <p:cNvPr id="26" name="Oval 25"/>
              <p:cNvSpPr>
                <a:spLocks noChangeArrowheads="1"/>
              </p:cNvSpPr>
              <p:nvPr/>
            </p:nvSpPr>
            <p:spPr bwMode="blackWhite">
              <a:xfrm>
                <a:off x="1064870" y="3530096"/>
                <a:ext cx="1140043" cy="1100431"/>
              </a:xfrm>
              <a:prstGeom prst="ellipse">
                <a:avLst/>
              </a:prstGeom>
              <a:solidFill>
                <a:srgbClr val="000000"/>
              </a:solidFill>
              <a:ln w="9525">
                <a:solidFill>
                  <a:srgbClr val="81BC00"/>
                </a:solidFill>
                <a:round/>
                <a:headEnd/>
                <a:tailEnd/>
              </a:ln>
            </p:spPr>
            <p:txBody>
              <a:bodyPr wrap="square" lIns="18985" tIns="18985" rIns="18985" bIns="18985" anchor="ctr"/>
              <a:lstStyle/>
              <a:p>
                <a:pPr algn="ctr" defTabSz="2314566">
                  <a:defRPr/>
                </a:pPr>
                <a:r>
                  <a:rPr lang="en-US" sz="825" b="1" kern="0" dirty="0">
                    <a:solidFill>
                      <a:srgbClr val="81BC00"/>
                    </a:solidFill>
                    <a:latin typeface="Arial" panose="020B0604020202020204" pitchFamily="34" charset="0"/>
                    <a:cs typeface="Arial" panose="020B0604020202020204" pitchFamily="34" charset="0"/>
                  </a:rPr>
                  <a:t>OMA</a:t>
                </a:r>
              </a:p>
            </p:txBody>
          </p:sp>
          <p:sp>
            <p:nvSpPr>
              <p:cNvPr id="27" name="Oval 26"/>
              <p:cNvSpPr>
                <a:spLocks noChangeArrowheads="1"/>
              </p:cNvSpPr>
              <p:nvPr/>
            </p:nvSpPr>
            <p:spPr bwMode="blackWhite">
              <a:xfrm>
                <a:off x="4196998" y="3053757"/>
                <a:ext cx="1140043" cy="1100432"/>
              </a:xfrm>
              <a:prstGeom prst="ellipse">
                <a:avLst/>
              </a:prstGeom>
              <a:solidFill>
                <a:srgbClr val="000000"/>
              </a:solidFill>
              <a:ln w="9525">
                <a:solidFill>
                  <a:srgbClr val="81BC00"/>
                </a:solidFill>
                <a:round/>
                <a:headEnd/>
                <a:tailEnd/>
              </a:ln>
            </p:spPr>
            <p:txBody>
              <a:bodyPr wrap="square" lIns="18985" tIns="18985" rIns="18985" bIns="18985" anchor="ctr"/>
              <a:lstStyle/>
              <a:p>
                <a:pPr algn="ctr" defTabSz="2314566">
                  <a:defRPr/>
                </a:pPr>
                <a:r>
                  <a:rPr lang="en-US" sz="825" b="1" kern="0" dirty="0" err="1">
                    <a:solidFill>
                      <a:srgbClr val="81BC00"/>
                    </a:solidFill>
                    <a:latin typeface="Arial" panose="020B0604020202020204" pitchFamily="34" charset="0"/>
                    <a:cs typeface="Arial" panose="020B0604020202020204" pitchFamily="34" charset="0"/>
                  </a:rPr>
                  <a:t>PoC</a:t>
                </a:r>
                <a:r>
                  <a:rPr lang="en-US" sz="825" b="1" kern="0" dirty="0">
                    <a:solidFill>
                      <a:srgbClr val="81BC00"/>
                    </a:solidFill>
                    <a:latin typeface="Arial" panose="020B0604020202020204" pitchFamily="34" charset="0"/>
                    <a:cs typeface="Arial" panose="020B0604020202020204" pitchFamily="34" charset="0"/>
                  </a:rPr>
                  <a:t> / Pilot</a:t>
                </a:r>
              </a:p>
            </p:txBody>
          </p:sp>
          <p:sp>
            <p:nvSpPr>
              <p:cNvPr id="28" name="Oval 27"/>
              <p:cNvSpPr>
                <a:spLocks noChangeArrowheads="1"/>
              </p:cNvSpPr>
              <p:nvPr/>
            </p:nvSpPr>
            <p:spPr bwMode="blackWhite">
              <a:xfrm>
                <a:off x="9021013" y="1678033"/>
                <a:ext cx="1140043" cy="1100433"/>
              </a:xfrm>
              <a:prstGeom prst="ellipse">
                <a:avLst/>
              </a:prstGeom>
              <a:solidFill>
                <a:srgbClr val="000000"/>
              </a:solidFill>
              <a:ln w="9525">
                <a:solidFill>
                  <a:srgbClr val="81BC00"/>
                </a:solidFill>
                <a:round/>
                <a:headEnd/>
                <a:tailEnd/>
              </a:ln>
            </p:spPr>
            <p:txBody>
              <a:bodyPr wrap="none" lIns="18985" tIns="18985" rIns="18985" bIns="18985" anchor="ctr"/>
              <a:lstStyle/>
              <a:p>
                <a:pPr algn="ctr" defTabSz="2314566">
                  <a:defRPr/>
                </a:pPr>
                <a:r>
                  <a:rPr lang="en-US" sz="825" b="1" kern="0" dirty="0">
                    <a:solidFill>
                      <a:srgbClr val="81BC00"/>
                    </a:solidFill>
                    <a:latin typeface="Arial" panose="020B0604020202020204" pitchFamily="34" charset="0"/>
                    <a:cs typeface="Arial" panose="020B0604020202020204" pitchFamily="34" charset="0"/>
                  </a:rPr>
                  <a:t>Scale</a:t>
                </a:r>
              </a:p>
            </p:txBody>
          </p:sp>
          <p:sp>
            <p:nvSpPr>
              <p:cNvPr id="29" name="TextBox 28"/>
              <p:cNvSpPr txBox="1"/>
              <p:nvPr/>
            </p:nvSpPr>
            <p:spPr>
              <a:xfrm>
                <a:off x="4776520" y="1174002"/>
                <a:ext cx="3428402" cy="1151307"/>
              </a:xfrm>
              <a:prstGeom prst="rect">
                <a:avLst/>
              </a:prstGeom>
              <a:noFill/>
            </p:spPr>
            <p:txBody>
              <a:bodyPr wrap="square" lIns="0" tIns="0" rIns="0" bIns="0" rtlCol="0" anchor="t">
                <a:spAutoFit/>
              </a:bodyPr>
              <a:lstStyle/>
              <a:p>
                <a:pPr algn="ctr" defTabSz="2314566">
                  <a:buSzPct val="25000"/>
                  <a:defRPr/>
                </a:pPr>
                <a:r>
                  <a:rPr lang="en-US" sz="1050" b="1" kern="0" dirty="0">
                    <a:solidFill>
                      <a:srgbClr val="81BC00"/>
                    </a:solidFill>
                    <a:latin typeface="Arial" panose="020B0604020202020204" pitchFamily="34" charset="0"/>
                    <a:cs typeface="Arial" panose="020B0604020202020204" pitchFamily="34" charset="0"/>
                  </a:rPr>
                  <a:t>Launch Solution / Build COE</a:t>
                </a:r>
                <a:endParaRPr lang="en-US" sz="1050" b="1" kern="0" dirty="0">
                  <a:solidFill>
                    <a:srgbClr val="000000"/>
                  </a:solidFill>
                  <a:latin typeface="Arial" panose="020B0604020202020204" pitchFamily="34" charset="0"/>
                  <a:cs typeface="Arial" panose="020B0604020202020204" pitchFamily="34" charset="0"/>
                </a:endParaRPr>
              </a:p>
              <a:p>
                <a:pPr marL="65187" indent="-65187" defTabSz="2314566">
                  <a:buSzPct val="100000"/>
                  <a:buFont typeface="Wingdings" panose="05000000000000000000" pitchFamily="2" charset="2"/>
                  <a:buChar char="§"/>
                </a:pPr>
                <a:r>
                  <a:rPr lang="en-US" sz="1000" kern="0" dirty="0">
                    <a:solidFill>
                      <a:srgbClr val="000000"/>
                    </a:solidFill>
                    <a:latin typeface="Arial" panose="020B0604020202020204" pitchFamily="34" charset="0"/>
                    <a:cs typeface="Arial" panose="020B0604020202020204" pitchFamily="34" charset="0"/>
                  </a:rPr>
                  <a:t> Develop, test, and refine based on feedback from </a:t>
                </a:r>
                <a:r>
                  <a:rPr lang="en-US" sz="1000" kern="0" dirty="0" err="1">
                    <a:solidFill>
                      <a:srgbClr val="000000"/>
                    </a:solidFill>
                    <a:latin typeface="Arial" panose="020B0604020202020204" pitchFamily="34" charset="0"/>
                    <a:cs typeface="Arial" panose="020B0604020202020204" pitchFamily="34" charset="0"/>
                  </a:rPr>
                  <a:t>PoC</a:t>
                </a:r>
                <a:r>
                  <a:rPr lang="en-US" sz="1000" kern="0" dirty="0">
                    <a:solidFill>
                      <a:srgbClr val="000000"/>
                    </a:solidFill>
                    <a:latin typeface="Arial" panose="020B0604020202020204" pitchFamily="34" charset="0"/>
                    <a:cs typeface="Arial" panose="020B0604020202020204" pitchFamily="34" charset="0"/>
                  </a:rPr>
                  <a:t> / pilot</a:t>
                </a:r>
              </a:p>
              <a:p>
                <a:pPr marL="65187" indent="-65187" defTabSz="2314566">
                  <a:buSzPct val="100000"/>
                  <a:buFont typeface="Wingdings" panose="05000000000000000000" pitchFamily="2" charset="2"/>
                  <a:buChar char="§"/>
                </a:pPr>
                <a:r>
                  <a:rPr lang="en-US" sz="1000" kern="0" dirty="0">
                    <a:solidFill>
                      <a:srgbClr val="000000"/>
                    </a:solidFill>
                    <a:latin typeface="Arial" panose="020B0604020202020204" pitchFamily="34" charset="0"/>
                    <a:cs typeface="Arial" panose="020B0604020202020204" pitchFamily="34" charset="0"/>
                  </a:rPr>
                  <a:t> Build COE to govern capability</a:t>
                </a:r>
              </a:p>
            </p:txBody>
          </p:sp>
          <p:sp>
            <p:nvSpPr>
              <p:cNvPr id="30" name="TextBox 29"/>
              <p:cNvSpPr txBox="1"/>
              <p:nvPr/>
            </p:nvSpPr>
            <p:spPr>
              <a:xfrm>
                <a:off x="3723948" y="4562713"/>
                <a:ext cx="3723353" cy="2302611"/>
              </a:xfrm>
              <a:prstGeom prst="rect">
                <a:avLst/>
              </a:prstGeom>
              <a:noFill/>
            </p:spPr>
            <p:txBody>
              <a:bodyPr wrap="square" lIns="0" tIns="0" rIns="0" bIns="0" rtlCol="0" anchor="t">
                <a:spAutoFit/>
              </a:bodyPr>
              <a:lstStyle/>
              <a:p>
                <a:pPr algn="ctr" defTabSz="2314566">
                  <a:buSzPct val="25000"/>
                  <a:defRPr/>
                </a:pPr>
                <a:r>
                  <a:rPr lang="en-US" sz="1050" b="1" kern="0" dirty="0" err="1">
                    <a:solidFill>
                      <a:srgbClr val="81BC00"/>
                    </a:solidFill>
                    <a:latin typeface="Arial" panose="020B0604020202020204" pitchFamily="34" charset="0"/>
                    <a:cs typeface="Arial" panose="020B0604020202020204" pitchFamily="34" charset="0"/>
                  </a:rPr>
                  <a:t>PoC</a:t>
                </a:r>
                <a:r>
                  <a:rPr lang="en-US" sz="1050" b="1" kern="0" dirty="0">
                    <a:solidFill>
                      <a:srgbClr val="81BC00"/>
                    </a:solidFill>
                    <a:latin typeface="Arial" panose="020B0604020202020204" pitchFamily="34" charset="0"/>
                    <a:cs typeface="Arial" panose="020B0604020202020204" pitchFamily="34" charset="0"/>
                  </a:rPr>
                  <a:t> / Pilot the Minimal Viable Product (MVP)</a:t>
                </a:r>
                <a:endParaRPr lang="en-US" sz="1050" b="1" kern="0" dirty="0">
                  <a:solidFill>
                    <a:srgbClr val="000000"/>
                  </a:solidFill>
                  <a:latin typeface="Arial" panose="020B0604020202020204" pitchFamily="34" charset="0"/>
                  <a:cs typeface="Arial" panose="020B0604020202020204" pitchFamily="34" charset="0"/>
                </a:endParaRPr>
              </a:p>
              <a:p>
                <a:pPr marL="65187" indent="-65187" defTabSz="2314566">
                  <a:buSzPct val="100000"/>
                  <a:buFont typeface="Wingdings" panose="05000000000000000000" pitchFamily="2" charset="2"/>
                  <a:buChar char="§"/>
                  <a:defRPr/>
                </a:pPr>
                <a:r>
                  <a:rPr lang="en-US" sz="1000" kern="0" dirty="0">
                    <a:solidFill>
                      <a:srgbClr val="000000"/>
                    </a:solidFill>
                    <a:latin typeface="Arial" panose="020B0604020202020204" pitchFamily="34" charset="0"/>
                    <a:cs typeface="Arial" panose="020B0604020202020204" pitchFamily="34" charset="0"/>
                  </a:rPr>
                  <a:t> Leverage OMA to accelerate build and reduce implementation risk</a:t>
                </a:r>
              </a:p>
              <a:p>
                <a:pPr marL="65187" indent="-65187" defTabSz="2314566">
                  <a:buSzPct val="100000"/>
                  <a:buFont typeface="Wingdings" panose="05000000000000000000" pitchFamily="2" charset="2"/>
                  <a:buChar char="§"/>
                  <a:defRPr/>
                </a:pPr>
                <a:r>
                  <a:rPr lang="en-US" sz="1000" kern="0" dirty="0">
                    <a:solidFill>
                      <a:srgbClr val="000000"/>
                    </a:solidFill>
                    <a:latin typeface="Arial" panose="020B0604020202020204" pitchFamily="34" charset="0"/>
                    <a:cs typeface="Arial" panose="020B0604020202020204" pitchFamily="34" charset="0"/>
                  </a:rPr>
                  <a:t> Architecture analysis</a:t>
                </a:r>
              </a:p>
              <a:p>
                <a:pPr marL="65187" indent="-65187" defTabSz="2314566">
                  <a:buSzPct val="100000"/>
                  <a:buFont typeface="Wingdings" panose="05000000000000000000" pitchFamily="2" charset="2"/>
                  <a:buChar char="§"/>
                  <a:defRPr/>
                </a:pPr>
                <a:r>
                  <a:rPr lang="en-US" sz="1000" kern="0" dirty="0">
                    <a:solidFill>
                      <a:srgbClr val="000000"/>
                    </a:solidFill>
                    <a:latin typeface="Arial" panose="020B0604020202020204" pitchFamily="34" charset="0"/>
                    <a:cs typeface="Arial" panose="020B0604020202020204" pitchFamily="34" charset="0"/>
                  </a:rPr>
                  <a:t> Training – people, process, and tech</a:t>
                </a:r>
              </a:p>
              <a:p>
                <a:pPr marL="65187" indent="-65187" defTabSz="2314566">
                  <a:buSzPct val="100000"/>
                  <a:buFont typeface="Wingdings" panose="05000000000000000000" pitchFamily="2" charset="2"/>
                  <a:buChar char="§"/>
                  <a:defRPr/>
                </a:pPr>
                <a:endParaRPr lang="en-US" sz="1000" kern="0" dirty="0">
                  <a:solidFill>
                    <a:srgbClr val="000000"/>
                  </a:solidFill>
                  <a:latin typeface="Arial" panose="020B0604020202020204" pitchFamily="34" charset="0"/>
                  <a:cs typeface="Arial" panose="020B0604020202020204" pitchFamily="34" charset="0"/>
                </a:endParaRPr>
              </a:p>
            </p:txBody>
          </p:sp>
          <p:sp>
            <p:nvSpPr>
              <p:cNvPr id="31" name="TextBox 30"/>
              <p:cNvSpPr txBox="1"/>
              <p:nvPr/>
            </p:nvSpPr>
            <p:spPr>
              <a:xfrm>
                <a:off x="8745653" y="3178373"/>
                <a:ext cx="2981439" cy="2004122"/>
              </a:xfrm>
              <a:prstGeom prst="rect">
                <a:avLst/>
              </a:prstGeom>
              <a:noFill/>
            </p:spPr>
            <p:txBody>
              <a:bodyPr wrap="square" lIns="0" tIns="0" rIns="0" bIns="0" rtlCol="0" anchor="t">
                <a:spAutoFit/>
              </a:bodyPr>
              <a:lstStyle/>
              <a:p>
                <a:pPr algn="ctr" defTabSz="2314566">
                  <a:buSzPct val="25000"/>
                  <a:defRPr/>
                </a:pPr>
                <a:r>
                  <a:rPr lang="en-US" sz="1050" b="1" kern="0" dirty="0">
                    <a:solidFill>
                      <a:srgbClr val="81BC00"/>
                    </a:solidFill>
                    <a:latin typeface="Arial" panose="020B0604020202020204" pitchFamily="34" charset="0"/>
                    <a:cs typeface="Arial" panose="020B0604020202020204" pitchFamily="34" charset="0"/>
                  </a:rPr>
                  <a:t>Scale Across Enterprise</a:t>
                </a:r>
                <a:endParaRPr lang="en-US" sz="1050" b="1" kern="0" dirty="0">
                  <a:solidFill>
                    <a:srgbClr val="000000"/>
                  </a:solidFill>
                  <a:latin typeface="Arial" panose="020B0604020202020204" pitchFamily="34" charset="0"/>
                  <a:cs typeface="Arial" panose="020B0604020202020204" pitchFamily="34" charset="0"/>
                </a:endParaRPr>
              </a:p>
              <a:p>
                <a:pPr marL="65187" indent="-65187" defTabSz="2314566">
                  <a:buSzPct val="100000"/>
                  <a:buFont typeface="Wingdings" panose="05000000000000000000" pitchFamily="2" charset="2"/>
                  <a:buChar char="§"/>
                  <a:defRPr/>
                </a:pPr>
                <a:r>
                  <a:rPr lang="en-US" sz="1000" kern="0" dirty="0">
                    <a:solidFill>
                      <a:srgbClr val="000000"/>
                    </a:solidFill>
                    <a:latin typeface="Arial" panose="020B0604020202020204" pitchFamily="34" charset="0"/>
                    <a:cs typeface="Arial" panose="020B0604020202020204" pitchFamily="34" charset="0"/>
                  </a:rPr>
                  <a:t> Identify resource requirements</a:t>
                </a:r>
              </a:p>
              <a:p>
                <a:pPr marL="65187" indent="-65187" defTabSz="2314566">
                  <a:buSzPct val="100000"/>
                  <a:buFont typeface="Wingdings" panose="05000000000000000000" pitchFamily="2" charset="2"/>
                  <a:buChar char="§"/>
                  <a:defRPr/>
                </a:pPr>
                <a:r>
                  <a:rPr lang="en-US" sz="1000" kern="0" dirty="0">
                    <a:solidFill>
                      <a:srgbClr val="000000"/>
                    </a:solidFill>
                    <a:latin typeface="Arial" panose="020B0604020202020204" pitchFamily="34" charset="0"/>
                    <a:cs typeface="Arial" panose="020B0604020202020204" pitchFamily="34" charset="0"/>
                  </a:rPr>
                  <a:t> Deploy solution at enterprise level, leveraging scalable infrastructure </a:t>
                </a:r>
              </a:p>
              <a:p>
                <a:pPr marL="65187" indent="-65187" defTabSz="2314566">
                  <a:buSzPct val="100000"/>
                  <a:buFont typeface="Wingdings" panose="05000000000000000000" pitchFamily="2" charset="2"/>
                  <a:buChar char="§"/>
                  <a:defRPr/>
                </a:pPr>
                <a:endParaRPr lang="en-US" sz="1000" kern="0" dirty="0">
                  <a:solidFill>
                    <a:srgbClr val="000000"/>
                  </a:solidFill>
                  <a:latin typeface="Arial" panose="020B0604020202020204" pitchFamily="34" charset="0"/>
                  <a:cs typeface="Arial" panose="020B0604020202020204" pitchFamily="34" charset="0"/>
                </a:endParaRPr>
              </a:p>
            </p:txBody>
          </p:sp>
          <p:sp>
            <p:nvSpPr>
              <p:cNvPr id="32" name="Oval 31"/>
              <p:cNvSpPr>
                <a:spLocks noChangeArrowheads="1"/>
              </p:cNvSpPr>
              <p:nvPr/>
            </p:nvSpPr>
            <p:spPr bwMode="blackWhite">
              <a:xfrm>
                <a:off x="6655511" y="2781844"/>
                <a:ext cx="1140043" cy="1100432"/>
              </a:xfrm>
              <a:prstGeom prst="ellipse">
                <a:avLst/>
              </a:prstGeom>
              <a:solidFill>
                <a:srgbClr val="000000"/>
              </a:solidFill>
              <a:ln w="9525">
                <a:solidFill>
                  <a:srgbClr val="81BC00"/>
                </a:solidFill>
                <a:round/>
                <a:headEnd/>
                <a:tailEnd/>
              </a:ln>
            </p:spPr>
            <p:txBody>
              <a:bodyPr wrap="square" lIns="0" tIns="18985" rIns="0" bIns="18985" anchor="ctr"/>
              <a:lstStyle/>
              <a:p>
                <a:pPr algn="ctr" defTabSz="2314566">
                  <a:defRPr/>
                </a:pPr>
                <a:r>
                  <a:rPr lang="en-US" sz="825" b="1" kern="0" dirty="0">
                    <a:solidFill>
                      <a:srgbClr val="81BC00"/>
                    </a:solidFill>
                    <a:latin typeface="Arial" panose="020B0604020202020204" pitchFamily="34" charset="0"/>
                    <a:cs typeface="Arial" panose="020B0604020202020204" pitchFamily="34" charset="0"/>
                  </a:rPr>
                  <a:t>Launch / Build COE</a:t>
                </a:r>
              </a:p>
            </p:txBody>
          </p:sp>
        </p:grpSp>
      </p:grpSp>
      <p:pic>
        <p:nvPicPr>
          <p:cNvPr id="33" name="Picture 2" descr="C:\Users\jameroberts\AppData\Local\Microsoft\Windows\Temporary Internet Files\Content.Outlook\WSIZFV99\29045A_Robot_v4 (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94881" y="3649415"/>
            <a:ext cx="229283" cy="25015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4" name="5-Point Star 33"/>
          <p:cNvSpPr/>
          <p:nvPr/>
        </p:nvSpPr>
        <p:spPr>
          <a:xfrm>
            <a:off x="7869142" y="3507868"/>
            <a:ext cx="411480" cy="411480"/>
          </a:xfrm>
          <a:prstGeom prst="star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a:solidFill>
                <a:prstClr val="white"/>
              </a:solidFill>
            </a:endParaRPr>
          </a:p>
        </p:txBody>
      </p:sp>
      <p:sp>
        <p:nvSpPr>
          <p:cNvPr id="35" name="Rectangle 34"/>
          <p:cNvSpPr/>
          <p:nvPr/>
        </p:nvSpPr>
        <p:spPr>
          <a:xfrm>
            <a:off x="1060514" y="1978132"/>
            <a:ext cx="5796097" cy="461665"/>
          </a:xfrm>
          <a:prstGeom prst="rect">
            <a:avLst/>
          </a:prstGeom>
        </p:spPr>
        <p:txBody>
          <a:bodyPr wrap="square">
            <a:spAutoFit/>
          </a:bodyPr>
          <a:lstStyle/>
          <a:p>
            <a:pPr defTabSz="914378"/>
            <a:r>
              <a:rPr lang="en-US" sz="2000" b="1" dirty="0">
                <a:solidFill>
                  <a:prstClr val="black"/>
                </a:solidFill>
                <a:ea typeface="Verdana" panose="020B0604030504040204" pitchFamily="34" charset="0"/>
                <a:cs typeface="Verdana" panose="020B0604030504040204" pitchFamily="34" charset="0"/>
              </a:rPr>
              <a:t>The</a:t>
            </a:r>
            <a:r>
              <a:rPr lang="en-US" sz="2000" dirty="0">
                <a:solidFill>
                  <a:prstClr val="black"/>
                </a:solidFill>
                <a:ea typeface="Verdana" panose="020B0604030504040204" pitchFamily="34" charset="0"/>
                <a:cs typeface="Verdana" panose="020B0604030504040204" pitchFamily="34" charset="0"/>
              </a:rPr>
              <a:t> </a:t>
            </a:r>
            <a:r>
              <a:rPr lang="en-US" sz="2400" b="1" dirty="0">
                <a:solidFill>
                  <a:srgbClr val="92D050"/>
                </a:solidFill>
                <a:ea typeface="Verdana" panose="020B0604030504040204" pitchFamily="34" charset="0"/>
                <a:cs typeface="Verdana" panose="020B0604030504040204" pitchFamily="34" charset="0"/>
              </a:rPr>
              <a:t>Process Robotics </a:t>
            </a:r>
            <a:r>
              <a:rPr lang="en-US" sz="2000" b="1" dirty="0">
                <a:solidFill>
                  <a:prstClr val="black"/>
                </a:solidFill>
                <a:ea typeface="Verdana" panose="020B0604030504040204" pitchFamily="34" charset="0"/>
                <a:cs typeface="Verdana" panose="020B0604030504040204" pitchFamily="34" charset="0"/>
              </a:rPr>
              <a:t>Roadmap…</a:t>
            </a:r>
          </a:p>
        </p:txBody>
      </p:sp>
      <p:sp>
        <p:nvSpPr>
          <p:cNvPr id="5" name="Text Placeholder 4"/>
          <p:cNvSpPr>
            <a:spLocks noGrp="1"/>
          </p:cNvSpPr>
          <p:nvPr>
            <p:ph type="body" sz="quarter" idx="13"/>
          </p:nvPr>
        </p:nvSpPr>
        <p:spPr>
          <a:xfrm>
            <a:off x="409932" y="991645"/>
            <a:ext cx="8391525" cy="757255"/>
          </a:xfrm>
        </p:spPr>
        <p:txBody>
          <a:bodyPr/>
          <a:lstStyle/>
          <a:p>
            <a:r>
              <a:rPr lang="en-US" sz="1600" i="1" dirty="0"/>
              <a:t>A deliberate path starts with an assessment followed by a pilot project, and sets the stage for enterprise scalability.</a:t>
            </a:r>
          </a:p>
          <a:p>
            <a:endParaRPr lang="en-US" sz="1600" i="1" dirty="0"/>
          </a:p>
        </p:txBody>
      </p:sp>
    </p:spTree>
    <p:extLst>
      <p:ext uri="{BB962C8B-B14F-4D97-AF65-F5344CB8AC3E}">
        <p14:creationId xmlns:p14="http://schemas.microsoft.com/office/powerpoint/2010/main" val="33299544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3"/>
          <p:cNvSpPr>
            <a:spLocks noGrp="1"/>
          </p:cNvSpPr>
          <p:nvPr>
            <p:ph type="title" idx="4294967295"/>
          </p:nvPr>
        </p:nvSpPr>
        <p:spPr>
          <a:xfrm>
            <a:off x="376238" y="273398"/>
            <a:ext cx="8391525" cy="333375"/>
          </a:xfrm>
        </p:spPr>
        <p:txBody>
          <a:bodyPr/>
          <a:lstStyle/>
          <a:p>
            <a:r>
              <a:rPr lang="en-US" b="1" dirty="0"/>
              <a:t>Eight evaluation criteria can be used to identify strong process candidates</a:t>
            </a:r>
          </a:p>
        </p:txBody>
      </p:sp>
      <p:graphicFrame>
        <p:nvGraphicFramePr>
          <p:cNvPr id="5" name="Table 4">
            <a:extLst>
              <a:ext uri="{FF2B5EF4-FFF2-40B4-BE49-F238E27FC236}">
                <a16:creationId xmlns:a16="http://schemas.microsoft.com/office/drawing/2014/main" id="{0FA21AA5-45B7-4361-B82B-9A633D966F66}"/>
              </a:ext>
            </a:extLst>
          </p:cNvPr>
          <p:cNvGraphicFramePr>
            <a:graphicFrameLocks noGrp="1"/>
          </p:cNvGraphicFramePr>
          <p:nvPr>
            <p:extLst/>
          </p:nvPr>
        </p:nvGraphicFramePr>
        <p:xfrm>
          <a:off x="260845" y="1127436"/>
          <a:ext cx="8622309" cy="4730379"/>
        </p:xfrm>
        <a:graphic>
          <a:graphicData uri="http://schemas.openxmlformats.org/drawingml/2006/table">
            <a:tbl>
              <a:tblPr firstRow="1" firstCol="1" bandRow="1">
                <a:tableStyleId>{17292A2E-F333-43FB-9621-5CBBE7FDCDCB}</a:tableStyleId>
              </a:tblPr>
              <a:tblGrid>
                <a:gridCol w="2155580">
                  <a:extLst>
                    <a:ext uri="{9D8B030D-6E8A-4147-A177-3AD203B41FA5}">
                      <a16:colId xmlns:a16="http://schemas.microsoft.com/office/drawing/2014/main" val="20000"/>
                    </a:ext>
                  </a:extLst>
                </a:gridCol>
                <a:gridCol w="4124186">
                  <a:extLst>
                    <a:ext uri="{9D8B030D-6E8A-4147-A177-3AD203B41FA5}">
                      <a16:colId xmlns:a16="http://schemas.microsoft.com/office/drawing/2014/main" val="20001"/>
                    </a:ext>
                  </a:extLst>
                </a:gridCol>
                <a:gridCol w="2342543">
                  <a:extLst>
                    <a:ext uri="{9D8B030D-6E8A-4147-A177-3AD203B41FA5}">
                      <a16:colId xmlns:a16="http://schemas.microsoft.com/office/drawing/2014/main" val="20002"/>
                    </a:ext>
                  </a:extLst>
                </a:gridCol>
              </a:tblGrid>
              <a:tr h="269737">
                <a:tc>
                  <a:txBody>
                    <a:bodyPr/>
                    <a:lstStyle/>
                    <a:p>
                      <a:pPr algn="ctr"/>
                      <a:r>
                        <a:rPr lang="en-US" sz="1200" dirty="0">
                          <a:latin typeface="+mj-lt"/>
                        </a:rPr>
                        <a:t>Criteria </a:t>
                      </a:r>
                      <a:endParaRPr lang="en-US" sz="1200" b="1" dirty="0">
                        <a:solidFill>
                          <a:schemeClr val="bg1"/>
                        </a:solidFill>
                        <a:latin typeface="+mj-lt"/>
                      </a:endParaRPr>
                    </a:p>
                  </a:txBody>
                  <a:tcPr marL="68771" marR="68771" marT="34385" marB="34385" anchor="ct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1"/>
                    </a:solidFill>
                  </a:tcPr>
                </a:tc>
                <a:tc>
                  <a:txBody>
                    <a:bodyPr/>
                    <a:lstStyle/>
                    <a:p>
                      <a:pPr algn="ctr"/>
                      <a:r>
                        <a:rPr lang="en-US" sz="1200" dirty="0">
                          <a:latin typeface="+mj-lt"/>
                        </a:rPr>
                        <a:t>Description</a:t>
                      </a:r>
                      <a:endParaRPr lang="en-US" sz="1200" b="1" dirty="0">
                        <a:solidFill>
                          <a:schemeClr val="bg1"/>
                        </a:solidFill>
                        <a:latin typeface="+mj-lt"/>
                      </a:endParaRPr>
                    </a:p>
                  </a:txBody>
                  <a:tcPr marL="68771" marR="68771" marT="34385" marB="34385"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1"/>
                    </a:solidFill>
                  </a:tcPr>
                </a:tc>
                <a:tc>
                  <a:txBody>
                    <a:bodyPr/>
                    <a:lstStyle/>
                    <a:p>
                      <a:pPr algn="ctr"/>
                      <a:r>
                        <a:rPr lang="en-US" sz="1200" dirty="0">
                          <a:latin typeface="+mj-lt"/>
                        </a:rPr>
                        <a:t>Sub-Criteria</a:t>
                      </a:r>
                      <a:endParaRPr lang="en-US" sz="1200" b="1" dirty="0">
                        <a:solidFill>
                          <a:schemeClr val="bg1"/>
                        </a:solidFill>
                        <a:latin typeface="+mj-lt"/>
                      </a:endParaRPr>
                    </a:p>
                  </a:txBody>
                  <a:tcPr marL="68771" marR="68771" marT="34385" marB="34385"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20526">
                <a:tc rowSpan="2">
                  <a:txBody>
                    <a:bodyPr/>
                    <a:lstStyle/>
                    <a:p>
                      <a:pPr algn="l"/>
                      <a:r>
                        <a:rPr lang="en-US" sz="1000" dirty="0">
                          <a:solidFill>
                            <a:schemeClr val="accent1"/>
                          </a:solidFill>
                        </a:rPr>
                        <a:t>Number of Systems Used</a:t>
                      </a:r>
                      <a:endParaRPr lang="en-US" sz="1000" b="1" i="0" baseline="30000" dirty="0">
                        <a:solidFill>
                          <a:schemeClr val="accent1"/>
                        </a:solidFill>
                      </a:endParaRPr>
                    </a:p>
                  </a:txBody>
                  <a:tcPr marL="68771" marR="68771" marT="34385" marB="34385" anchor="ctr">
                    <a:lnL w="9525" cap="flat" cmpd="sng" algn="ctr">
                      <a:noFill/>
                      <a:prstDash val="solid"/>
                    </a:lnL>
                    <a:lnR>
                      <a:noFill/>
                    </a:lnR>
                    <a:lnT w="9525" cap="flat" cmpd="sng" algn="ctr">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l"/>
                      <a:r>
                        <a:rPr lang="en-US" sz="900" dirty="0"/>
                        <a:t>A process should typically require employees to </a:t>
                      </a:r>
                      <a:r>
                        <a:rPr lang="en-US" sz="900" b="1" dirty="0"/>
                        <a:t>access multiple</a:t>
                      </a:r>
                      <a:r>
                        <a:rPr lang="en-US" sz="900" b="1" baseline="0" dirty="0"/>
                        <a:t> independent systems </a:t>
                      </a:r>
                      <a:r>
                        <a:rPr lang="en-US" sz="900" baseline="0" dirty="0"/>
                        <a:t>to complete the process</a:t>
                      </a:r>
                      <a:endParaRPr lang="en-US" sz="900" dirty="0"/>
                    </a:p>
                  </a:txBody>
                  <a:tcPr marL="68771" marR="68771" marT="34385" marB="34385" anchor="ctr">
                    <a:lnL>
                      <a:noFill/>
                    </a:lnL>
                    <a:lnR>
                      <a:noFill/>
                    </a:lnR>
                    <a:lnT w="9525" cap="flat" cmpd="sng" algn="ctr">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57263" rtl="0" eaLnBrk="1" fontAlgn="base" latinLnBrk="0" hangingPunct="1">
                        <a:lnSpc>
                          <a:spcPct val="100000"/>
                        </a:lnSpc>
                        <a:spcBef>
                          <a:spcPts val="600"/>
                        </a:spcBef>
                        <a:spcAft>
                          <a:spcPts val="0"/>
                        </a:spcAft>
                        <a:buClrTx/>
                        <a:buSzTx/>
                        <a:buFontTx/>
                        <a:buNone/>
                        <a:tabLst/>
                        <a:defRPr/>
                      </a:pPr>
                      <a:r>
                        <a:rPr lang="en-GB" sz="900" dirty="0"/>
                        <a:t>List of Systems</a:t>
                      </a:r>
                      <a:r>
                        <a:rPr lang="en-GB" sz="900" baseline="0" dirty="0"/>
                        <a:t> Used </a:t>
                      </a:r>
                      <a:endParaRPr lang="en-GB" sz="900" i="1" dirty="0">
                        <a:solidFill>
                          <a:schemeClr val="tx1"/>
                        </a:solidFill>
                      </a:endParaRPr>
                    </a:p>
                  </a:txBody>
                  <a:tcPr marL="68724" marR="68724" marT="34290" marB="34290"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20526">
                <a:tc vMerge="1">
                  <a:txBody>
                    <a:bodyPr/>
                    <a:lstStyle/>
                    <a:p>
                      <a:endParaRPr lang="en-US"/>
                    </a:p>
                  </a:txBody>
                  <a:tcPr/>
                </a:tc>
                <a:tc vMerge="1">
                  <a:txBody>
                    <a:bodyPr/>
                    <a:lstStyle/>
                    <a:p>
                      <a:endParaRPr lang="en-US"/>
                    </a:p>
                  </a:txBody>
                  <a:tcPr/>
                </a:tc>
                <a:tc>
                  <a:txBody>
                    <a:bodyPr/>
                    <a:lstStyle/>
                    <a:p>
                      <a:pPr marL="0" marR="0" lvl="0" indent="0" algn="l" defTabSz="957263" rtl="0" eaLnBrk="1" fontAlgn="base" latinLnBrk="0" hangingPunct="1">
                        <a:lnSpc>
                          <a:spcPct val="100000"/>
                        </a:lnSpc>
                        <a:spcBef>
                          <a:spcPts val="600"/>
                        </a:spcBef>
                        <a:spcAft>
                          <a:spcPts val="0"/>
                        </a:spcAft>
                        <a:buClrTx/>
                        <a:buSzTx/>
                        <a:buFontTx/>
                        <a:buNone/>
                        <a:tabLst/>
                        <a:defRPr/>
                      </a:pPr>
                      <a:r>
                        <a:rPr lang="en-GB" sz="900" dirty="0"/>
                        <a:t>Ease of Access / Integration </a:t>
                      </a:r>
                      <a:endParaRPr lang="en-GB" sz="900" i="1" dirty="0">
                        <a:solidFill>
                          <a:schemeClr val="tx1"/>
                        </a:solidFill>
                      </a:endParaRPr>
                    </a:p>
                  </a:txBody>
                  <a:tcPr marL="68724" marR="68724" marT="34290" marB="34290" anchor="ctr">
                    <a:lnL>
                      <a:noFill/>
                    </a:lnL>
                    <a:lnR w="9525" cap="flat" cmpd="sng" algn="ctr">
                      <a:noFill/>
                      <a:prstDash val="solid"/>
                    </a:lnR>
                    <a:lnT w="9525" cap="flat" cmpd="sng" algn="ctr">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46351">
                <a:tc rowSpan="2">
                  <a:txBody>
                    <a:bodyPr/>
                    <a:lstStyle/>
                    <a:p>
                      <a:pPr algn="l"/>
                      <a:r>
                        <a:rPr lang="en-US" sz="1000" dirty="0">
                          <a:solidFill>
                            <a:schemeClr val="accent1"/>
                          </a:solidFill>
                        </a:rPr>
                        <a:t>Transaction Volume</a:t>
                      </a:r>
                      <a:endParaRPr lang="en-US" sz="1000" b="1" i="0" dirty="0">
                        <a:solidFill>
                          <a:schemeClr val="accent1"/>
                        </a:solidFill>
                      </a:endParaRPr>
                    </a:p>
                  </a:txBody>
                  <a:tcPr marL="68771" marR="68771" marT="34385" marB="34385" anchor="ctr">
                    <a:lnL w="9525" cap="flat" cmpd="sng" algn="ctr">
                      <a:noFill/>
                      <a:prstDash val="solid"/>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l"/>
                      <a:r>
                        <a:rPr lang="en-US" sz="900" baseline="0" dirty="0"/>
                        <a:t>A process need not be limited to high-value transactional processes. Any process that is </a:t>
                      </a:r>
                      <a:r>
                        <a:rPr lang="en-US" sz="900" b="1" baseline="0" dirty="0"/>
                        <a:t>labor intensive, time-consuming, or has high-cost impact errors </a:t>
                      </a:r>
                      <a:r>
                        <a:rPr lang="en-US" sz="900" baseline="0" dirty="0"/>
                        <a:t>qualifies</a:t>
                      </a:r>
                      <a:endParaRPr lang="en-US" sz="900" dirty="0"/>
                    </a:p>
                  </a:txBody>
                  <a:tcPr marL="68771" marR="68771" marT="34385" marB="34385"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Tx/>
                        <a:buNone/>
                        <a:tabLst/>
                        <a:defRPr/>
                      </a:pPr>
                      <a:r>
                        <a:rPr lang="en-GB" sz="900" dirty="0"/>
                        <a:t>Annual Volume</a:t>
                      </a:r>
                      <a:endParaRPr lang="en-GB" sz="900" i="1" dirty="0">
                        <a:solidFill>
                          <a:schemeClr val="tx1"/>
                        </a:solidFill>
                      </a:endParaRPr>
                    </a:p>
                  </a:txBody>
                  <a:tcPr marL="68724" marR="68724" marT="34290" marB="34290" anchor="ctr">
                    <a:lnL>
                      <a:noFill/>
                    </a:lnL>
                    <a:lnR w="9525" cap="flat" cmpd="sng" algn="ctr">
                      <a:noFill/>
                      <a:prstDash val="solid"/>
                    </a:lnR>
                    <a:lnT w="9525" cap="flat" cmpd="sng" algn="ctr">
                      <a:solidFill>
                        <a:schemeClr val="tx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68414">
                <a:tc vMerge="1">
                  <a:txBody>
                    <a:bodyPr/>
                    <a:lstStyle/>
                    <a:p>
                      <a:endParaRPr lang="en-US"/>
                    </a:p>
                  </a:txBody>
                  <a:tcPr/>
                </a:tc>
                <a:tc vMerge="1">
                  <a:txBody>
                    <a:bodyPr/>
                    <a:lstStyle/>
                    <a:p>
                      <a:endParaRPr lang="en-US"/>
                    </a:p>
                  </a:txBody>
                  <a:tcPr/>
                </a:tc>
                <a:tc>
                  <a:txBody>
                    <a:bodyPr/>
                    <a:lstStyle/>
                    <a:p>
                      <a:pPr marL="0" marR="0" lvl="0" indent="0" algn="l" defTabSz="957263" rtl="0" eaLnBrk="1" fontAlgn="base" latinLnBrk="0" hangingPunct="1">
                        <a:lnSpc>
                          <a:spcPct val="100000"/>
                        </a:lnSpc>
                        <a:spcBef>
                          <a:spcPts val="600"/>
                        </a:spcBef>
                        <a:spcAft>
                          <a:spcPts val="0"/>
                        </a:spcAft>
                        <a:buClrTx/>
                        <a:buSzTx/>
                        <a:buFontTx/>
                        <a:buNone/>
                        <a:tabLst/>
                        <a:defRPr/>
                      </a:pPr>
                      <a:r>
                        <a:rPr lang="en-GB" sz="900" dirty="0"/>
                        <a:t>Subject to Spikes</a:t>
                      </a:r>
                      <a:endParaRPr lang="en-GB" sz="900" i="1" dirty="0">
                        <a:solidFill>
                          <a:schemeClr val="tx1"/>
                        </a:solidFill>
                      </a:endParaRPr>
                    </a:p>
                  </a:txBody>
                  <a:tcPr marL="68724" marR="68724" marT="34290" marB="34290" anchor="ctr">
                    <a:lnL>
                      <a:noFill/>
                    </a:lnL>
                    <a:lnR w="9525" cap="flat" cmpd="sng" algn="ctr">
                      <a:noFill/>
                      <a:prstDash val="solid"/>
                    </a:lnR>
                    <a:lnT w="9525" cap="flat" cmpd="sng" algn="ctr">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46351">
                <a:tc rowSpan="2">
                  <a:txBody>
                    <a:bodyPr/>
                    <a:lstStyle/>
                    <a:p>
                      <a:pPr algn="l"/>
                      <a:r>
                        <a:rPr lang="en-US" sz="1000" dirty="0">
                          <a:solidFill>
                            <a:schemeClr val="accent1"/>
                          </a:solidFill>
                        </a:rPr>
                        <a:t>Prone</a:t>
                      </a:r>
                      <a:r>
                        <a:rPr lang="en-US" sz="1000" baseline="0" dirty="0">
                          <a:solidFill>
                            <a:schemeClr val="accent1"/>
                          </a:solidFill>
                        </a:rPr>
                        <a:t> to Errors or </a:t>
                      </a:r>
                    </a:p>
                    <a:p>
                      <a:pPr algn="l"/>
                      <a:r>
                        <a:rPr lang="en-US" sz="1000" baseline="0" dirty="0">
                          <a:solidFill>
                            <a:schemeClr val="accent1"/>
                          </a:solidFill>
                        </a:rPr>
                        <a:t>Re-Work</a:t>
                      </a:r>
                      <a:endParaRPr lang="en-US" sz="1000" b="1" i="0" dirty="0">
                        <a:solidFill>
                          <a:schemeClr val="accent1"/>
                        </a:solidFill>
                      </a:endParaRPr>
                    </a:p>
                  </a:txBody>
                  <a:tcPr marL="68771" marR="68771" marT="34385" marB="34385" anchor="ctr">
                    <a:lnL w="9525" cap="flat" cmpd="sng" algn="ctr">
                      <a:noFill/>
                      <a:prstDash val="solid"/>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l"/>
                      <a:r>
                        <a:rPr lang="en-US" sz="900" dirty="0"/>
                        <a:t>Manual activities in the process today result in </a:t>
                      </a:r>
                      <a:r>
                        <a:rPr lang="en-US" sz="900" b="1" dirty="0"/>
                        <a:t>errors due to human operator mistakes </a:t>
                      </a:r>
                      <a:r>
                        <a:rPr lang="en-US" sz="900" dirty="0"/>
                        <a:t>(e.g. complexity of work</a:t>
                      </a:r>
                      <a:r>
                        <a:rPr lang="en-US" sz="900" baseline="0" dirty="0"/>
                        <a:t> </a:t>
                      </a:r>
                      <a:r>
                        <a:rPr lang="en-US" sz="900" dirty="0"/>
                        <a:t>or infrequency of activity)</a:t>
                      </a:r>
                    </a:p>
                  </a:txBody>
                  <a:tcPr marL="68771" marR="68771" marT="34385" marB="34385"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57263" rtl="0" eaLnBrk="1" fontAlgn="base" latinLnBrk="0" hangingPunct="1">
                        <a:lnSpc>
                          <a:spcPct val="100000"/>
                        </a:lnSpc>
                        <a:spcBef>
                          <a:spcPts val="600"/>
                        </a:spcBef>
                        <a:spcAft>
                          <a:spcPts val="0"/>
                        </a:spcAft>
                        <a:buClrTx/>
                        <a:buSzTx/>
                        <a:buFontTx/>
                        <a:buNone/>
                        <a:tabLst/>
                        <a:defRPr/>
                      </a:pPr>
                      <a:r>
                        <a:rPr lang="en-GB" sz="900" dirty="0"/>
                        <a:t>Error Frequency</a:t>
                      </a:r>
                      <a:endParaRPr lang="en-GB" sz="900" i="1" dirty="0">
                        <a:solidFill>
                          <a:schemeClr val="tx1"/>
                        </a:solidFill>
                      </a:endParaRPr>
                    </a:p>
                  </a:txBody>
                  <a:tcPr marL="68724" marR="68724" marT="34290" marB="34290" anchor="ctr">
                    <a:lnL>
                      <a:noFill/>
                    </a:lnL>
                    <a:lnR w="9525" cap="flat" cmpd="sng" algn="ctr">
                      <a:noFill/>
                      <a:prstDash val="solid"/>
                    </a:lnR>
                    <a:lnT w="9525" cap="flat" cmpd="sng" algn="ctr">
                      <a:solidFill>
                        <a:schemeClr val="tx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68414">
                <a:tc vMerge="1">
                  <a:txBody>
                    <a:bodyPr/>
                    <a:lstStyle/>
                    <a:p>
                      <a:endParaRPr lang="en-US"/>
                    </a:p>
                  </a:txBody>
                  <a:tcPr/>
                </a:tc>
                <a:tc vMerge="1">
                  <a:txBody>
                    <a:bodyPr/>
                    <a:lstStyle/>
                    <a:p>
                      <a:endParaRPr lang="en-US"/>
                    </a:p>
                  </a:txBody>
                  <a:tcPr/>
                </a:tc>
                <a:tc>
                  <a:txBody>
                    <a:bodyPr/>
                    <a:lstStyle/>
                    <a:p>
                      <a:pPr marL="0" marR="0" lvl="0" indent="0" algn="l" defTabSz="957263" rtl="0" eaLnBrk="1" fontAlgn="base" latinLnBrk="0" hangingPunct="1">
                        <a:lnSpc>
                          <a:spcPct val="100000"/>
                        </a:lnSpc>
                        <a:spcBef>
                          <a:spcPts val="600"/>
                        </a:spcBef>
                        <a:spcAft>
                          <a:spcPts val="0"/>
                        </a:spcAft>
                        <a:buClrTx/>
                        <a:buSzTx/>
                        <a:buFontTx/>
                        <a:buNone/>
                        <a:tabLst/>
                        <a:defRPr/>
                      </a:pPr>
                      <a:r>
                        <a:rPr lang="en-GB" sz="900" dirty="0"/>
                        <a:t>Error Impact</a:t>
                      </a:r>
                      <a:endParaRPr lang="en-GB" sz="900" i="1" dirty="0">
                        <a:solidFill>
                          <a:schemeClr val="tx1"/>
                        </a:solidFill>
                      </a:endParaRPr>
                    </a:p>
                  </a:txBody>
                  <a:tcPr marL="68724" marR="68724" marT="34290" marB="34290" anchor="ctr">
                    <a:lnL>
                      <a:noFill/>
                    </a:lnL>
                    <a:lnR w="9525" cap="flat" cmpd="sng" algn="ctr">
                      <a:noFill/>
                      <a:prstDash val="solid"/>
                    </a:lnR>
                    <a:lnT w="9525" cap="flat" cmpd="sng" algn="ctr">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20526">
                <a:tc rowSpan="3">
                  <a:txBody>
                    <a:bodyPr/>
                    <a:lstStyle/>
                    <a:p>
                      <a:pPr algn="l"/>
                      <a:r>
                        <a:rPr lang="en-US" sz="1000" dirty="0">
                          <a:solidFill>
                            <a:schemeClr val="accent1"/>
                          </a:solidFill>
                        </a:rPr>
                        <a:t>Process Predictability </a:t>
                      </a:r>
                      <a:endParaRPr lang="en-US" sz="1000" b="1" i="0" dirty="0">
                        <a:solidFill>
                          <a:schemeClr val="accent1"/>
                        </a:solidFill>
                      </a:endParaRPr>
                    </a:p>
                  </a:txBody>
                  <a:tcPr marL="68771" marR="68771" marT="34385" marB="34385" anchor="ctr">
                    <a:lnL w="9525" cap="flat" cmpd="sng" algn="ctr">
                      <a:noFill/>
                      <a:prstDash val="solid"/>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algn="l"/>
                      <a:r>
                        <a:rPr lang="en-US" sz="900" dirty="0"/>
                        <a:t>A process needs to be defined in terms of a set of </a:t>
                      </a:r>
                      <a:r>
                        <a:rPr lang="en-US" sz="900" b="1" dirty="0"/>
                        <a:t>unambiguous</a:t>
                      </a:r>
                      <a:r>
                        <a:rPr lang="en-US" sz="900" b="1" baseline="0" dirty="0"/>
                        <a:t> business rules</a:t>
                      </a:r>
                      <a:endParaRPr lang="en-US" sz="900" b="1" dirty="0"/>
                    </a:p>
                  </a:txBody>
                  <a:tcPr marL="68771" marR="68771" marT="34385" marB="34385"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Tx/>
                        <a:buNone/>
                        <a:tabLst/>
                        <a:defRPr/>
                      </a:pPr>
                      <a:r>
                        <a:rPr lang="en-GB" sz="900" dirty="0"/>
                        <a:t>Size of Decision Trees</a:t>
                      </a:r>
                      <a:endParaRPr lang="en-GB" sz="900" i="1" dirty="0">
                        <a:solidFill>
                          <a:schemeClr val="tx1"/>
                        </a:solidFill>
                      </a:endParaRPr>
                    </a:p>
                  </a:txBody>
                  <a:tcPr marL="68724" marR="68724" marT="34290" marB="34290" anchor="ctr">
                    <a:lnL>
                      <a:noFill/>
                    </a:lnL>
                    <a:lnR w="9525" cap="flat" cmpd="sng" algn="ctr">
                      <a:noFill/>
                      <a:prstDash val="solid"/>
                    </a:lnR>
                    <a:lnT w="9525" cap="flat" cmpd="sng" algn="ctr">
                      <a:solidFill>
                        <a:schemeClr val="tx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0526">
                <a:tc vMerge="1">
                  <a:txBody>
                    <a:bodyPr/>
                    <a:lstStyle/>
                    <a:p>
                      <a:endParaRPr lang="en-US"/>
                    </a:p>
                  </a:txBody>
                  <a:tcPr/>
                </a:tc>
                <a:tc vMerge="1">
                  <a:txBody>
                    <a:bodyPr/>
                    <a:lstStyle/>
                    <a:p>
                      <a:endParaRPr lang="en-US"/>
                    </a:p>
                  </a:txBody>
                  <a:tcPr/>
                </a:tc>
                <a:tc>
                  <a:txBody>
                    <a:bodyPr/>
                    <a:lstStyle/>
                    <a:p>
                      <a:pPr marL="0" marR="0" lvl="0" indent="-1113439" algn="l" defTabSz="957263" rtl="0" eaLnBrk="1" fontAlgn="base" latinLnBrk="0" hangingPunct="1">
                        <a:lnSpc>
                          <a:spcPct val="100000"/>
                        </a:lnSpc>
                        <a:spcBef>
                          <a:spcPts val="600"/>
                        </a:spcBef>
                        <a:spcAft>
                          <a:spcPts val="0"/>
                        </a:spcAft>
                        <a:buClrTx/>
                        <a:buSzPct val="100000"/>
                        <a:buFont typeface="Arial" panose="020B0604020202020204" pitchFamily="34" charset="0"/>
                        <a:buNone/>
                        <a:tabLst/>
                        <a:defRPr/>
                      </a:pPr>
                      <a:r>
                        <a:rPr lang="en-GB" sz="900" dirty="0"/>
                        <a:t>Business Logic Complexity </a:t>
                      </a:r>
                      <a:endParaRPr lang="en-GB" sz="900" b="0" i="1" dirty="0">
                        <a:solidFill>
                          <a:schemeClr val="tx1"/>
                        </a:solidFill>
                      </a:endParaRPr>
                    </a:p>
                  </a:txBody>
                  <a:tcPr marL="68724" marR="68724" marT="34290" marB="34290"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0526">
                <a:tc vMerge="1">
                  <a:txBody>
                    <a:bodyPr/>
                    <a:lstStyle/>
                    <a:p>
                      <a:endParaRPr lang="en-US"/>
                    </a:p>
                  </a:txBody>
                  <a:tcPr/>
                </a:tc>
                <a:tc vMerge="1">
                  <a:txBody>
                    <a:bodyPr/>
                    <a:lstStyle/>
                    <a:p>
                      <a:endParaRPr lang="en-US"/>
                    </a:p>
                  </a:txBody>
                  <a:tcPr/>
                </a:tc>
                <a:tc>
                  <a:txBody>
                    <a:bodyPr/>
                    <a:lstStyle/>
                    <a:p>
                      <a:pPr marL="0" marR="0" lvl="0" indent="-1113439" algn="l" defTabSz="957263" rtl="0" eaLnBrk="1" fontAlgn="base" latinLnBrk="0" hangingPunct="1">
                        <a:lnSpc>
                          <a:spcPct val="100000"/>
                        </a:lnSpc>
                        <a:spcBef>
                          <a:spcPts val="600"/>
                        </a:spcBef>
                        <a:spcAft>
                          <a:spcPts val="0"/>
                        </a:spcAft>
                        <a:buClrTx/>
                        <a:buSzPct val="100000"/>
                        <a:buFont typeface="Arial" panose="020B0604020202020204" pitchFamily="34" charset="0"/>
                        <a:buNone/>
                        <a:tabLst/>
                        <a:defRPr/>
                      </a:pPr>
                      <a:r>
                        <a:rPr lang="en-GB" sz="900" dirty="0"/>
                        <a:t>Business</a:t>
                      </a:r>
                      <a:r>
                        <a:rPr lang="en-GB" sz="900" baseline="0" dirty="0"/>
                        <a:t> Rule Documentation </a:t>
                      </a:r>
                      <a:endParaRPr lang="en-GB" sz="900" b="0" i="1" dirty="0">
                        <a:solidFill>
                          <a:schemeClr val="tx1"/>
                        </a:solidFill>
                      </a:endParaRPr>
                    </a:p>
                  </a:txBody>
                  <a:tcPr marL="68724" marR="68724" marT="34290" marB="34290" anchor="ctr">
                    <a:lnL>
                      <a:noFill/>
                    </a:lnL>
                    <a:lnR w="9525" cap="flat" cmpd="sng" algn="ctr">
                      <a:noFill/>
                      <a:prstDash val="solid"/>
                    </a:lnR>
                    <a:lnT w="9525" cap="flat" cmpd="sng" algn="ctr">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00548">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1"/>
                          </a:solidFill>
                        </a:rPr>
                        <a:t>Rules-Based</a:t>
                      </a:r>
                      <a:r>
                        <a:rPr lang="en-US" sz="1000" baseline="0" dirty="0">
                          <a:solidFill>
                            <a:schemeClr val="accent1"/>
                          </a:solidFill>
                        </a:rPr>
                        <a:t> </a:t>
                      </a:r>
                      <a:r>
                        <a:rPr lang="en-US" sz="1000" dirty="0">
                          <a:solidFill>
                            <a:schemeClr val="accent1"/>
                          </a:solidFill>
                        </a:rPr>
                        <a:t>Exception Handling</a:t>
                      </a:r>
                      <a:endParaRPr lang="en-US" sz="1000" b="1" i="0" dirty="0">
                        <a:solidFill>
                          <a:schemeClr val="accent1"/>
                        </a:solidFill>
                      </a:endParaRPr>
                    </a:p>
                  </a:txBody>
                  <a:tcPr marL="68771" marR="68771" marT="34385" marB="34385" anchor="ctr">
                    <a:lnL w="9525" cap="flat" cmpd="sng" algn="ctr">
                      <a:noFill/>
                      <a:prstDash val="solid"/>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l"/>
                      <a:r>
                        <a:rPr lang="en-US" sz="900" b="1" dirty="0"/>
                        <a:t>Simpler processes with little exceptions in delivery </a:t>
                      </a:r>
                      <a:r>
                        <a:rPr lang="en-US" sz="900" dirty="0"/>
                        <a:t>are excellent</a:t>
                      </a:r>
                      <a:r>
                        <a:rPr lang="en-US" sz="900" baseline="0" dirty="0"/>
                        <a:t> candidates in the beginning. With experience, there is potential to expand to processes that are more complex</a:t>
                      </a:r>
                      <a:endParaRPr lang="en-US" sz="900" dirty="0"/>
                    </a:p>
                  </a:txBody>
                  <a:tcPr marL="68771" marR="68771" marT="34385" marB="34385"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1113439" algn="l" defTabSz="957263" rtl="0" eaLnBrk="1" fontAlgn="base" latinLnBrk="0" hangingPunct="1">
                        <a:lnSpc>
                          <a:spcPct val="100000"/>
                        </a:lnSpc>
                        <a:spcBef>
                          <a:spcPts val="600"/>
                        </a:spcBef>
                        <a:spcAft>
                          <a:spcPts val="0"/>
                        </a:spcAft>
                        <a:buClrTx/>
                        <a:buSzPct val="100000"/>
                        <a:buFont typeface="Arial" panose="020B0604020202020204" pitchFamily="34" charset="0"/>
                        <a:buNone/>
                        <a:tabLst/>
                        <a:defRPr/>
                      </a:pPr>
                      <a:r>
                        <a:rPr lang="en-GB" sz="900" dirty="0"/>
                        <a:t>Number of Exceptions</a:t>
                      </a:r>
                      <a:endParaRPr lang="en-GB" sz="900" b="0" i="1" dirty="0">
                        <a:solidFill>
                          <a:schemeClr val="tx1"/>
                        </a:solidFill>
                      </a:endParaRPr>
                    </a:p>
                  </a:txBody>
                  <a:tcPr marL="68724" marR="68724" marT="34290" marB="34290" anchor="ctr">
                    <a:lnL>
                      <a:noFill/>
                    </a:lnL>
                    <a:lnR w="9525" cap="flat" cmpd="sng" algn="ctr">
                      <a:noFill/>
                      <a:prstDash val="solid"/>
                    </a:lnR>
                    <a:lnT w="9525" cap="flat" cmpd="sng" algn="ctr">
                      <a:solidFill>
                        <a:schemeClr val="tx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20526">
                <a:tc vMerge="1">
                  <a:txBody>
                    <a:bodyPr/>
                    <a:lstStyle/>
                    <a:p>
                      <a:endParaRPr lang="en-US"/>
                    </a:p>
                  </a:txBody>
                  <a:tcPr/>
                </a:tc>
                <a:tc vMerge="1">
                  <a:txBody>
                    <a:bodyPr/>
                    <a:lstStyle/>
                    <a:p>
                      <a:endParaRPr lang="en-US"/>
                    </a:p>
                  </a:txBody>
                  <a:tcPr/>
                </a:tc>
                <a:tc>
                  <a:txBody>
                    <a:bodyPr/>
                    <a:lstStyle/>
                    <a:p>
                      <a:pPr marL="0" marR="0" lvl="0" indent="-1113439" algn="l" defTabSz="957263" rtl="0" eaLnBrk="1" fontAlgn="base" latinLnBrk="0" hangingPunct="1">
                        <a:lnSpc>
                          <a:spcPct val="100000"/>
                        </a:lnSpc>
                        <a:spcBef>
                          <a:spcPts val="600"/>
                        </a:spcBef>
                        <a:spcAft>
                          <a:spcPts val="0"/>
                        </a:spcAft>
                        <a:buClrTx/>
                        <a:buSzPct val="100000"/>
                        <a:buFont typeface="Arial" panose="020B0604020202020204" pitchFamily="34" charset="0"/>
                        <a:buNone/>
                        <a:tabLst/>
                        <a:defRPr/>
                      </a:pPr>
                      <a:r>
                        <a:rPr lang="en-GB" sz="900" dirty="0"/>
                        <a:t>Business Rules for Exceptions </a:t>
                      </a:r>
                      <a:endParaRPr lang="en-GB" sz="900" b="0" i="1" dirty="0">
                        <a:solidFill>
                          <a:schemeClr val="tx1"/>
                        </a:solidFill>
                      </a:endParaRPr>
                    </a:p>
                  </a:txBody>
                  <a:tcPr marL="68724" marR="68724" marT="34290" marB="34290" anchor="ctr">
                    <a:lnL>
                      <a:noFill/>
                    </a:lnL>
                    <a:lnR w="9525" cap="flat" cmpd="sng" algn="ctr">
                      <a:noFill/>
                      <a:prstDash val="solid"/>
                    </a:lnR>
                    <a:lnT w="9525" cap="flat" cmpd="sng" algn="ctr">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29166">
                <a:tc rowSpan="2">
                  <a:txBody>
                    <a:bodyPr/>
                    <a:lstStyle/>
                    <a:p>
                      <a:pPr algn="l"/>
                      <a:r>
                        <a:rPr lang="en-US" sz="1000" dirty="0">
                          <a:solidFill>
                            <a:schemeClr val="accent1"/>
                          </a:solidFill>
                        </a:rPr>
                        <a:t>Manual Work Involved</a:t>
                      </a:r>
                      <a:r>
                        <a:rPr lang="en-US" sz="1000" baseline="0" dirty="0">
                          <a:solidFill>
                            <a:schemeClr val="accent1"/>
                          </a:solidFill>
                        </a:rPr>
                        <a:t> </a:t>
                      </a:r>
                      <a:endParaRPr lang="en-US" sz="1000" b="1" i="0" dirty="0">
                        <a:solidFill>
                          <a:schemeClr val="accent1"/>
                        </a:solidFill>
                      </a:endParaRPr>
                    </a:p>
                  </a:txBody>
                  <a:tcPr marL="68771" marR="68771" marT="34385" marB="34385" anchor="ctr">
                    <a:lnL w="9525" cap="flat" cmpd="sng" algn="ctr">
                      <a:noFill/>
                      <a:prstDash val="solid"/>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l"/>
                      <a:r>
                        <a:rPr lang="en-US" sz="900" dirty="0"/>
                        <a:t>A</a:t>
                      </a:r>
                      <a:r>
                        <a:rPr lang="en-US" sz="900" baseline="0" dirty="0"/>
                        <a:t> p</a:t>
                      </a:r>
                      <a:r>
                        <a:rPr lang="en-US" sz="900" dirty="0"/>
                        <a:t>rocess</a:t>
                      </a:r>
                      <a:r>
                        <a:rPr lang="en-US" sz="900" baseline="0" dirty="0"/>
                        <a:t> should have</a:t>
                      </a:r>
                      <a:r>
                        <a:rPr lang="en-US" sz="900" dirty="0"/>
                        <a:t> little automation support today and </a:t>
                      </a:r>
                      <a:r>
                        <a:rPr lang="en-US" sz="900" b="1" dirty="0"/>
                        <a:t>large amounts of manual work</a:t>
                      </a:r>
                    </a:p>
                  </a:txBody>
                  <a:tcPr marL="68771" marR="68771" marT="34385" marB="34385"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1113439" algn="l" defTabSz="957263" rtl="0" eaLnBrk="1" fontAlgn="base" latinLnBrk="0" hangingPunct="1">
                        <a:lnSpc>
                          <a:spcPct val="100000"/>
                        </a:lnSpc>
                        <a:spcBef>
                          <a:spcPts val="600"/>
                        </a:spcBef>
                        <a:spcAft>
                          <a:spcPts val="0"/>
                        </a:spcAft>
                        <a:buClrTx/>
                        <a:buSzPct val="100000"/>
                        <a:buFont typeface="Arial" panose="020B0604020202020204" pitchFamily="34" charset="0"/>
                        <a:buNone/>
                        <a:tabLst/>
                        <a:defRPr/>
                      </a:pPr>
                      <a:r>
                        <a:rPr lang="en-GB" sz="900" dirty="0"/>
                        <a:t>Number of Keystrokes </a:t>
                      </a:r>
                      <a:endParaRPr lang="en-GB" sz="900" i="1" dirty="0">
                        <a:solidFill>
                          <a:schemeClr val="tx1"/>
                        </a:solidFill>
                      </a:endParaRPr>
                    </a:p>
                  </a:txBody>
                  <a:tcPr marL="68724" marR="68724" marT="34290" marB="34290" anchor="ctr">
                    <a:lnL>
                      <a:noFill/>
                    </a:lnL>
                    <a:lnR w="9525" cap="flat" cmpd="sng" algn="ctr">
                      <a:noFill/>
                      <a:prstDash val="solid"/>
                    </a:lnR>
                    <a:lnT w="9525" cap="flat" cmpd="sng" algn="ctr">
                      <a:solidFill>
                        <a:schemeClr val="tx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20526">
                <a:tc vMerge="1">
                  <a:txBody>
                    <a:bodyPr/>
                    <a:lstStyle/>
                    <a:p>
                      <a:endParaRPr lang="en-US"/>
                    </a:p>
                  </a:txBody>
                  <a:tcPr/>
                </a:tc>
                <a:tc vMerge="1">
                  <a:txBody>
                    <a:bodyPr/>
                    <a:lstStyle/>
                    <a:p>
                      <a:endParaRPr lang="en-US"/>
                    </a:p>
                  </a:txBody>
                  <a:tcPr/>
                </a:tc>
                <a:tc>
                  <a:txBody>
                    <a:bodyPr/>
                    <a:lstStyle/>
                    <a:p>
                      <a:pPr marL="0" marR="0" lvl="0" indent="-1113439" algn="l" defTabSz="957263" rtl="0" eaLnBrk="1" fontAlgn="base" latinLnBrk="0" hangingPunct="1">
                        <a:lnSpc>
                          <a:spcPct val="100000"/>
                        </a:lnSpc>
                        <a:spcBef>
                          <a:spcPts val="600"/>
                        </a:spcBef>
                        <a:spcAft>
                          <a:spcPts val="0"/>
                        </a:spcAft>
                        <a:buClrTx/>
                        <a:buSzPct val="100000"/>
                        <a:buFont typeface="Arial" panose="020B0604020202020204" pitchFamily="34" charset="0"/>
                        <a:buNone/>
                        <a:tabLst/>
                        <a:defRPr/>
                      </a:pPr>
                      <a:r>
                        <a:rPr lang="en-GB" sz="900" dirty="0"/>
                        <a:t>Number</a:t>
                      </a:r>
                      <a:r>
                        <a:rPr lang="en-GB" sz="900" baseline="0" dirty="0"/>
                        <a:t> of FTEs</a:t>
                      </a:r>
                      <a:endParaRPr lang="en-GB" sz="900" i="1" dirty="0">
                        <a:solidFill>
                          <a:schemeClr val="tx1"/>
                        </a:solidFill>
                      </a:endParaRPr>
                    </a:p>
                  </a:txBody>
                  <a:tcPr marL="68724" marR="68724" marT="34290" marB="34290" anchor="ctr">
                    <a:lnL>
                      <a:noFill/>
                    </a:lnL>
                    <a:lnR w="9525" cap="flat" cmpd="sng" algn="ctr">
                      <a:noFill/>
                      <a:prstDash val="solid"/>
                    </a:lnR>
                    <a:lnT w="9525" cap="flat" cmpd="sng" algn="ctr">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229166">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accent1"/>
                          </a:solidFill>
                        </a:rPr>
                        <a:t>System</a:t>
                      </a:r>
                      <a:r>
                        <a:rPr lang="en-US" sz="1000" baseline="0" dirty="0">
                          <a:solidFill>
                            <a:schemeClr val="accent1"/>
                          </a:solidFill>
                        </a:rPr>
                        <a:t> Upgrade Timing</a:t>
                      </a:r>
                      <a:endParaRPr lang="en-US" sz="1000" b="1" i="0" dirty="0">
                        <a:solidFill>
                          <a:schemeClr val="accent1"/>
                        </a:solidFill>
                      </a:endParaRPr>
                    </a:p>
                  </a:txBody>
                  <a:tcPr marL="68771" marR="68771" marT="34385" marB="34385" anchor="ctr">
                    <a:lnL w="9525" cap="flat" cmpd="sng" algn="ctr">
                      <a:noFill/>
                      <a:prstDash val="solid"/>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algn="l"/>
                      <a:r>
                        <a:rPr lang="en-US" sz="900" dirty="0"/>
                        <a:t>A process should be </a:t>
                      </a:r>
                      <a:r>
                        <a:rPr lang="en-US" sz="900" b="1" dirty="0"/>
                        <a:t>avoided</a:t>
                      </a:r>
                      <a:r>
                        <a:rPr lang="en-US" sz="900" b="1" baseline="0" dirty="0"/>
                        <a:t> if it interacts with a system scheduled for a major planned upgrade within 6 months. </a:t>
                      </a:r>
                      <a:r>
                        <a:rPr lang="en-US" sz="900" baseline="0" dirty="0"/>
                        <a:t>Major upgrades beyond minor enhancements need to be planned for in order to prevent rework</a:t>
                      </a:r>
                      <a:endParaRPr lang="en-US" sz="900" dirty="0"/>
                    </a:p>
                  </a:txBody>
                  <a:tcPr marL="68771" marR="68771" marT="34385" marB="34385"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1113439" algn="l" defTabSz="957263" rtl="0" eaLnBrk="1" fontAlgn="base" latinLnBrk="0" hangingPunct="1">
                        <a:lnSpc>
                          <a:spcPct val="100000"/>
                        </a:lnSpc>
                        <a:spcBef>
                          <a:spcPts val="600"/>
                        </a:spcBef>
                        <a:spcAft>
                          <a:spcPts val="0"/>
                        </a:spcAft>
                        <a:buClrTx/>
                        <a:buSzPct val="100000"/>
                        <a:buFont typeface="Arial" panose="020B0604020202020204" pitchFamily="34" charset="0"/>
                        <a:buNone/>
                        <a:tabLst/>
                        <a:defRPr/>
                      </a:pPr>
                      <a:r>
                        <a:rPr lang="en-GB" sz="900" kern="1200" dirty="0">
                          <a:solidFill>
                            <a:schemeClr val="tx1"/>
                          </a:solidFill>
                          <a:latin typeface="+mn-lt"/>
                          <a:ea typeface="+mn-ea"/>
                          <a:cs typeface="+mn-cs"/>
                        </a:rPr>
                        <a:t>Date of Upgrade</a:t>
                      </a:r>
                    </a:p>
                  </a:txBody>
                  <a:tcPr marL="68724" marR="68724" marT="34290" marB="34290" anchor="ctr">
                    <a:lnL>
                      <a:noFill/>
                    </a:lnL>
                    <a:lnR w="9525" cap="flat" cmpd="sng" algn="ctr">
                      <a:noFill/>
                      <a:prstDash val="solid"/>
                    </a:lnR>
                    <a:lnT w="9525" cap="flat" cmpd="sng" algn="ctr">
                      <a:solidFill>
                        <a:schemeClr val="tx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229166">
                <a:tc vMerge="1">
                  <a:txBody>
                    <a:bodyPr/>
                    <a:lstStyle/>
                    <a:p>
                      <a:endParaRPr lang="en-US"/>
                    </a:p>
                  </a:txBody>
                  <a:tcPr/>
                </a:tc>
                <a:tc vMerge="1">
                  <a:txBody>
                    <a:bodyPr/>
                    <a:lstStyle/>
                    <a:p>
                      <a:endParaRPr lang="en-US"/>
                    </a:p>
                  </a:txBody>
                  <a:tcPr/>
                </a:tc>
                <a:tc>
                  <a:txBody>
                    <a:bodyPr/>
                    <a:lstStyle/>
                    <a:p>
                      <a:pPr marL="0" marR="0" lvl="0" indent="-1113439" algn="l" defTabSz="957263" rtl="0" eaLnBrk="1" fontAlgn="base" latinLnBrk="0" hangingPunct="1">
                        <a:lnSpc>
                          <a:spcPct val="100000"/>
                        </a:lnSpc>
                        <a:spcBef>
                          <a:spcPts val="600"/>
                        </a:spcBef>
                        <a:spcAft>
                          <a:spcPts val="0"/>
                        </a:spcAft>
                        <a:buClrTx/>
                        <a:buSzPct val="100000"/>
                        <a:buFont typeface="Arial" panose="020B0604020202020204" pitchFamily="34" charset="0"/>
                        <a:buNone/>
                        <a:tabLst/>
                        <a:defRPr/>
                      </a:pPr>
                      <a:r>
                        <a:rPr lang="en-GB" sz="900" kern="1200" dirty="0">
                          <a:solidFill>
                            <a:schemeClr val="tx1"/>
                          </a:solidFill>
                          <a:latin typeface="+mn-lt"/>
                          <a:ea typeface="+mn-ea"/>
                          <a:cs typeface="+mn-cs"/>
                        </a:rPr>
                        <a:t>System Importance to Workflow</a:t>
                      </a:r>
                    </a:p>
                  </a:txBody>
                  <a:tcPr marL="68724" marR="68724" marT="34290" marB="34290" anchor="ctr">
                    <a:lnL>
                      <a:noFill/>
                    </a:lnL>
                    <a:lnR w="9525" cap="flat" cmpd="sng" algn="ctr">
                      <a:noFill/>
                      <a:prstDash val="solid"/>
                    </a:lnR>
                    <a:lnT w="9525"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20526">
                <a:tc vMerge="1">
                  <a:txBody>
                    <a:bodyPr/>
                    <a:lstStyle/>
                    <a:p>
                      <a:pPr algn="l"/>
                      <a:endParaRPr lang="en-US" sz="1400" b="1" i="0" dirty="0">
                        <a:solidFill>
                          <a:schemeClr val="bg1"/>
                        </a:solidFill>
                      </a:endParaRPr>
                    </a:p>
                  </a:txBody>
                  <a:tcPr marL="91695" marR="91695" marT="45847" marB="45847" anchor="ctr">
                    <a:lnL w="9525" cap="flat" cmpd="sng" algn="ctr">
                      <a:noFill/>
                      <a:prstDash val="solid"/>
                    </a:lnL>
                    <a:lnR>
                      <a:noFill/>
                    </a:lnR>
                    <a:lnT w="12700" cap="flat" cmpd="sng" algn="ctr">
                      <a:solidFill>
                        <a:schemeClr val="tx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accent5"/>
                    </a:solidFill>
                  </a:tcPr>
                </a:tc>
                <a:tc vMerge="1">
                  <a:txBody>
                    <a:bodyPr/>
                    <a:lstStyle/>
                    <a:p>
                      <a:pPr algn="l"/>
                      <a:endParaRPr lang="en-US" sz="1100" dirty="0"/>
                    </a:p>
                  </a:txBody>
                  <a:tcPr marL="91695" marR="91695" marT="45847" marB="45847" anchor="ctr">
                    <a:lnL>
                      <a:noFill/>
                    </a:lnL>
                    <a:lnR>
                      <a:noFill/>
                    </a:lnR>
                    <a:lnT w="12700" cap="flat" cmpd="sng" algn="ctr">
                      <a:solidFill>
                        <a:schemeClr val="tx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0" marR="0" lvl="0" indent="-1113439" algn="l" defTabSz="957263" rtl="0" eaLnBrk="1" fontAlgn="base" latinLnBrk="0" hangingPunct="1">
                        <a:lnSpc>
                          <a:spcPct val="100000"/>
                        </a:lnSpc>
                        <a:spcBef>
                          <a:spcPts val="600"/>
                        </a:spcBef>
                        <a:spcAft>
                          <a:spcPts val="0"/>
                        </a:spcAft>
                        <a:buClrTx/>
                        <a:buSzPct val="100000"/>
                        <a:buFont typeface="Arial" panose="020B0604020202020204" pitchFamily="34" charset="0"/>
                        <a:buNone/>
                        <a:tabLst/>
                        <a:defRPr/>
                      </a:pPr>
                      <a:r>
                        <a:rPr lang="en-GB" sz="900" kern="1200" dirty="0">
                          <a:solidFill>
                            <a:schemeClr val="tx1"/>
                          </a:solidFill>
                          <a:latin typeface="+mn-lt"/>
                          <a:ea typeface="+mn-ea"/>
                          <a:cs typeface="+mn-cs"/>
                        </a:rPr>
                        <a:t>Enhancement Scope</a:t>
                      </a:r>
                    </a:p>
                  </a:txBody>
                  <a:tcPr marL="68724" marR="68724" marT="34290" marB="34290" anchor="ctr">
                    <a:lnL>
                      <a:noFill/>
                    </a:lnL>
                    <a:lnR w="9525" cap="flat" cmpd="sng" algn="ctr">
                      <a:noFill/>
                      <a:prstDash val="solid"/>
                    </a:lnR>
                    <a:lnT w="9525" cap="flat" cmpd="sng" algn="ctr">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229166">
                <a:tc rowSpan="3">
                  <a:txBody>
                    <a:bodyPr/>
                    <a:lstStyle/>
                    <a:p>
                      <a:pPr algn="l"/>
                      <a:r>
                        <a:rPr lang="en-US" sz="1000" b="1" i="0" dirty="0">
                          <a:solidFill>
                            <a:schemeClr val="accent1"/>
                          </a:solidFill>
                        </a:rPr>
                        <a:t>Controls</a:t>
                      </a:r>
                      <a:r>
                        <a:rPr lang="en-US" sz="1000" b="1" i="0" baseline="0" dirty="0">
                          <a:solidFill>
                            <a:schemeClr val="accent1"/>
                          </a:solidFill>
                        </a:rPr>
                        <a:t> Importance</a:t>
                      </a:r>
                      <a:endParaRPr lang="en-US" sz="1000" b="1" i="0" dirty="0">
                        <a:solidFill>
                          <a:schemeClr val="accent1"/>
                        </a:solidFill>
                      </a:endParaRPr>
                    </a:p>
                  </a:txBody>
                  <a:tcPr marL="68771" marR="68771" marT="34385" marB="34385" anchor="ctr">
                    <a:lnL w="9525" cap="flat" cmpd="sng" algn="ctr">
                      <a:noFill/>
                      <a:prstDash val="solid"/>
                    </a:lnL>
                    <a:lnR>
                      <a:noFill/>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algn="l"/>
                      <a:r>
                        <a:rPr lang="en-US" sz="900" dirty="0"/>
                        <a:t>A process</a:t>
                      </a:r>
                      <a:r>
                        <a:rPr lang="en-US" sz="900" baseline="0" dirty="0"/>
                        <a:t> that is </a:t>
                      </a:r>
                      <a:r>
                        <a:rPr lang="en-US" sz="900" b="1" baseline="0" dirty="0"/>
                        <a:t>high-risk or has sensitive data that requires strong oversight </a:t>
                      </a:r>
                      <a:r>
                        <a:rPr lang="en-US" sz="900" baseline="0" dirty="0"/>
                        <a:t>and set of internal controls </a:t>
                      </a:r>
                    </a:p>
                  </a:txBody>
                  <a:tcPr marL="68771" marR="68771" marT="34385" marB="34385" anchor="ctr">
                    <a:lnL>
                      <a:noFill/>
                    </a:lnL>
                    <a:lnR>
                      <a:noFill/>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1113439" algn="l" defTabSz="957263" rtl="0" eaLnBrk="1" fontAlgn="base" latinLnBrk="0" hangingPunct="1">
                        <a:lnSpc>
                          <a:spcPct val="100000"/>
                        </a:lnSpc>
                        <a:spcBef>
                          <a:spcPts val="600"/>
                        </a:spcBef>
                        <a:spcAft>
                          <a:spcPts val="0"/>
                        </a:spcAft>
                        <a:buClrTx/>
                        <a:buSzPct val="100000"/>
                        <a:buFont typeface="Arial" panose="020B0604020202020204" pitchFamily="34" charset="0"/>
                        <a:buNone/>
                        <a:tabLst/>
                        <a:defRPr/>
                      </a:pPr>
                      <a:r>
                        <a:rPr lang="en-GB" sz="900" kern="1200" dirty="0">
                          <a:solidFill>
                            <a:schemeClr val="tx1"/>
                          </a:solidFill>
                          <a:latin typeface="+mn-lt"/>
                          <a:ea typeface="+mn-ea"/>
                          <a:cs typeface="+mn-cs"/>
                        </a:rPr>
                        <a:t>Process Risk Levels</a:t>
                      </a:r>
                    </a:p>
                  </a:txBody>
                  <a:tcPr marL="68724" marR="68724" marT="34290" marB="34290" anchor="ctr">
                    <a:lnL>
                      <a:noFill/>
                    </a:lnL>
                    <a:lnR w="9525" cap="flat" cmpd="sng" algn="ctr">
                      <a:noFill/>
                      <a:prstDash val="solid"/>
                    </a:lnR>
                    <a:lnT w="9525" cap="flat" cmpd="sng" algn="ctr">
                      <a:solidFill>
                        <a:schemeClr val="tx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r h="220526">
                <a:tc vMerge="1">
                  <a:txBody>
                    <a:bodyPr/>
                    <a:lstStyle/>
                    <a:p>
                      <a:endParaRPr lang="en-US"/>
                    </a:p>
                  </a:txBody>
                  <a:tcPr/>
                </a:tc>
                <a:tc vMerge="1">
                  <a:txBody>
                    <a:bodyPr/>
                    <a:lstStyle/>
                    <a:p>
                      <a:endParaRPr lang="en-US"/>
                    </a:p>
                  </a:txBody>
                  <a:tcPr/>
                </a:tc>
                <a:tc>
                  <a:txBody>
                    <a:bodyPr/>
                    <a:lstStyle/>
                    <a:p>
                      <a:pPr marL="0" marR="0" lvl="0" indent="-1113439" algn="l" defTabSz="957263" rtl="0" eaLnBrk="1" fontAlgn="base" latinLnBrk="0" hangingPunct="1">
                        <a:lnSpc>
                          <a:spcPct val="100000"/>
                        </a:lnSpc>
                        <a:spcBef>
                          <a:spcPts val="600"/>
                        </a:spcBef>
                        <a:spcAft>
                          <a:spcPts val="0"/>
                        </a:spcAft>
                        <a:buClrTx/>
                        <a:buSzPct val="100000"/>
                        <a:buFont typeface="Arial" panose="020B0604020202020204" pitchFamily="34" charset="0"/>
                        <a:buNone/>
                        <a:tabLst/>
                        <a:defRPr/>
                      </a:pPr>
                      <a:r>
                        <a:rPr lang="en-GB" sz="900" kern="1200" dirty="0">
                          <a:solidFill>
                            <a:schemeClr val="tx1"/>
                          </a:solidFill>
                          <a:latin typeface="+mn-lt"/>
                          <a:ea typeface="+mn-ea"/>
                          <a:cs typeface="+mn-cs"/>
                        </a:rPr>
                        <a:t>Audit Data Requirements</a:t>
                      </a:r>
                    </a:p>
                  </a:txBody>
                  <a:tcPr marL="68724" marR="68724" marT="34290" marB="34290" anchor="ctr">
                    <a:lnL>
                      <a:noFill/>
                    </a:lnL>
                    <a:lnR w="9525" cap="flat" cmpd="sng" algn="ctr">
                      <a:noFill/>
                      <a:prstDash val="solid"/>
                    </a:lnR>
                    <a:lnT w="9525"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18"/>
                  </a:ext>
                </a:extLst>
              </a:tr>
              <a:tr h="229166">
                <a:tc vMerge="1">
                  <a:txBody>
                    <a:bodyPr/>
                    <a:lstStyle/>
                    <a:p>
                      <a:pPr algn="l"/>
                      <a:endParaRPr lang="en-US" sz="1400" b="1" i="0" dirty="0">
                        <a:solidFill>
                          <a:schemeClr val="bg1"/>
                        </a:solidFill>
                      </a:endParaRPr>
                    </a:p>
                  </a:txBody>
                  <a:tcPr marL="91695" marR="91695" marT="45847" marB="45847" anchor="ctr">
                    <a:lnL w="9525" cap="flat" cmpd="sng" algn="ctr">
                      <a:noFill/>
                      <a:prstDash val="soli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vMerge="1">
                  <a:txBody>
                    <a:bodyPr/>
                    <a:lstStyle/>
                    <a:p>
                      <a:pPr algn="l"/>
                      <a:endParaRPr lang="en-US" sz="1100" dirty="0"/>
                    </a:p>
                  </a:txBody>
                  <a:tcPr marL="91695" marR="91695" marT="45847" marB="45847"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1113439" algn="l" defTabSz="957263" rtl="0" eaLnBrk="1" fontAlgn="base" latinLnBrk="0" hangingPunct="1">
                        <a:lnSpc>
                          <a:spcPct val="100000"/>
                        </a:lnSpc>
                        <a:spcBef>
                          <a:spcPts val="600"/>
                        </a:spcBef>
                        <a:spcAft>
                          <a:spcPts val="0"/>
                        </a:spcAft>
                        <a:buClrTx/>
                        <a:buSzPct val="100000"/>
                        <a:buFont typeface="Arial" panose="020B0604020202020204" pitchFamily="34" charset="0"/>
                        <a:buNone/>
                        <a:tabLst/>
                        <a:defRPr/>
                      </a:pPr>
                      <a:r>
                        <a:rPr lang="en-GB" sz="900" kern="1200" noProof="0" dirty="0">
                          <a:solidFill>
                            <a:schemeClr val="tx1"/>
                          </a:solidFill>
                          <a:latin typeface="+mn-lt"/>
                          <a:ea typeface="+mn-ea"/>
                          <a:cs typeface="+mn-cs"/>
                        </a:rPr>
                        <a:t>Regulatory Demands</a:t>
                      </a:r>
                    </a:p>
                  </a:txBody>
                  <a:tcPr marL="68724" marR="68724" marT="34290" marB="34290"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323099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1395" y="2967107"/>
            <a:ext cx="4351514" cy="698501"/>
          </a:xfrm>
        </p:spPr>
        <p:txBody>
          <a:bodyPr/>
          <a:lstStyle/>
          <a:p>
            <a:r>
              <a:rPr lang="en-US" sz="2800" b="1" dirty="0"/>
              <a:t>Panelists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624" y="1092044"/>
            <a:ext cx="4448629" cy="4448629"/>
          </a:xfrm>
          <a:prstGeom prst="rect">
            <a:avLst/>
          </a:prstGeom>
        </p:spPr>
      </p:pic>
    </p:spTree>
    <p:extLst>
      <p:ext uri="{BB962C8B-B14F-4D97-AF65-F5344CB8AC3E}">
        <p14:creationId xmlns:p14="http://schemas.microsoft.com/office/powerpoint/2010/main" val="3855687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p:nvPr/>
        </p:nvSpPr>
        <p:spPr>
          <a:xfrm>
            <a:off x="415636" y="2133600"/>
            <a:ext cx="8118764" cy="380104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a:ln>
                  <a:noFill/>
                </a:ln>
                <a:solidFill>
                  <a:srgbClr val="000000"/>
                </a:solidFill>
                <a:effectLst/>
                <a:uLnTx/>
                <a:uFillTx/>
                <a:latin typeface="Century Gothic"/>
                <a:ea typeface="Century Gothic"/>
                <a:cs typeface="Century Gothic"/>
                <a:sym typeface="Century Gothic"/>
              </a:rPr>
              <a:t>Robotic Process Automation</a:t>
            </a:r>
            <a:endParaRPr kumimoji="0" sz="5400" b="1"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1" i="1" u="none" strike="noStrike" kern="0" cap="none" spc="0" normalizeH="0" baseline="0" noProof="0">
                <a:ln>
                  <a:noFill/>
                </a:ln>
                <a:solidFill>
                  <a:srgbClr val="000000"/>
                </a:solidFill>
                <a:effectLst/>
                <a:uLnTx/>
                <a:uFillTx/>
                <a:latin typeface="Century Gothic"/>
                <a:ea typeface="Century Gothic"/>
                <a:cs typeface="Century Gothic"/>
                <a:sym typeface="Century Gothic"/>
              </a:rPr>
              <a:t>Getting Started</a:t>
            </a:r>
            <a:endParaRPr kumimoji="0" sz="4800" b="1" i="1"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Century Gothic"/>
                <a:ea typeface="Century Gothic"/>
                <a:cs typeface="Century Gothic"/>
                <a:sym typeface="Century Gothic"/>
              </a:rPr>
              <a:t>October 12, 2018</a:t>
            </a:r>
            <a:endParaRPr kumimoji="0" sz="2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87" name="Google Shape;87;p13"/>
          <p:cNvSpPr txBox="1"/>
          <p:nvPr/>
        </p:nvSpPr>
        <p:spPr>
          <a:xfrm>
            <a:off x="415636" y="6324600"/>
            <a:ext cx="6781800" cy="30777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B0F0"/>
                </a:solidFill>
                <a:effectLst/>
                <a:uLnTx/>
                <a:uFillTx/>
                <a:latin typeface="Century Gothic"/>
                <a:ea typeface="Century Gothic"/>
                <a:cs typeface="Century Gothic"/>
                <a:sym typeface="Century Gothic"/>
              </a:rPr>
              <a:t>Alicia Saucedo de Flores, OCFO Zone 1 Director</a:t>
            </a:r>
            <a:endParaRPr kumimoji="0" sz="1400" b="0" i="0" u="none" strike="noStrike" kern="0" cap="none" spc="0" normalizeH="0" baseline="0" noProof="0">
              <a:ln>
                <a:noFill/>
              </a:ln>
              <a:solidFill>
                <a:srgbClr val="00B0F0"/>
              </a:solidFill>
              <a:effectLst/>
              <a:uLnTx/>
              <a:uFillTx/>
              <a:latin typeface="Century Gothic"/>
              <a:ea typeface="Century Gothic"/>
              <a:cs typeface="Century Gothic"/>
              <a:sym typeface="Century Gothic"/>
            </a:endParaRPr>
          </a:p>
        </p:txBody>
      </p:sp>
      <p:sp>
        <p:nvSpPr>
          <p:cNvPr id="88" name="Google Shape;88;p13"/>
          <p:cNvSpPr/>
          <p:nvPr/>
        </p:nvSpPr>
        <p:spPr>
          <a:xfrm>
            <a:off x="1" y="0"/>
            <a:ext cx="9144000" cy="12954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9" name="Google Shape;89;p13"/>
          <p:cNvSpPr txBox="1"/>
          <p:nvPr/>
        </p:nvSpPr>
        <p:spPr>
          <a:xfrm>
            <a:off x="415625" y="381897"/>
            <a:ext cx="6019800" cy="531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600" b="1" i="0" u="none" strike="noStrike" kern="0" cap="none" spc="0" normalizeH="0" baseline="0" noProof="0">
                <a:ln>
                  <a:noFill/>
                </a:ln>
                <a:solidFill>
                  <a:srgbClr val="FFFFFF"/>
                </a:solidFill>
                <a:effectLst/>
                <a:uLnTx/>
                <a:uFillTx/>
                <a:latin typeface="Century Gothic"/>
                <a:ea typeface="Century Gothic"/>
                <a:cs typeface="Century Gothic"/>
                <a:sym typeface="Century Gothic"/>
              </a:rPr>
              <a:t>GENERAL SERVICES ADMINISTRATION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90" name="Google Shape;90;p13"/>
          <p:cNvPicPr preferRelativeResize="0"/>
          <p:nvPr/>
        </p:nvPicPr>
        <p:blipFill rotWithShape="1">
          <a:blip r:embed="rId3">
            <a:alphaModFix/>
          </a:blip>
          <a:srcRect t="14376"/>
          <a:stretch/>
        </p:blipFill>
        <p:spPr>
          <a:xfrm>
            <a:off x="7759767" y="120324"/>
            <a:ext cx="1231833" cy="1054750"/>
          </a:xfrm>
          <a:prstGeom prst="rect">
            <a:avLst/>
          </a:prstGeom>
          <a:noFill/>
          <a:ln w="19050" cap="flat" cmpd="sng">
            <a:solidFill>
              <a:srgbClr val="FFFFFF"/>
            </a:solidFill>
            <a:prstDash val="solid"/>
            <a:round/>
            <a:headEnd type="none" w="sm" len="sm"/>
            <a:tailEnd type="none" w="sm" len="sm"/>
          </a:ln>
        </p:spPr>
      </p:pic>
    </p:spTree>
    <p:extLst>
      <p:ext uri="{BB962C8B-B14F-4D97-AF65-F5344CB8AC3E}">
        <p14:creationId xmlns:p14="http://schemas.microsoft.com/office/powerpoint/2010/main" val="3357090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B7DEF51-B34D-4F47-8DA2-456AB5B5086A}"/>
              </a:ext>
            </a:extLst>
          </p:cNvPr>
          <p:cNvSpPr/>
          <p:nvPr/>
        </p:nvSpPr>
        <p:spPr>
          <a:xfrm>
            <a:off x="1" y="1"/>
            <a:ext cx="9144000" cy="9151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latin typeface="Century Gothic" panose="020B0502020202020204" pitchFamily="34" charset="0"/>
              </a:rPr>
              <a:t>    Robotics Process Automation (RPA) &amp; Intelligent Automation Track </a:t>
            </a:r>
          </a:p>
        </p:txBody>
      </p:sp>
      <p:sp>
        <p:nvSpPr>
          <p:cNvPr id="18" name="TextBox 17">
            <a:extLst>
              <a:ext uri="{FF2B5EF4-FFF2-40B4-BE49-F238E27FC236}">
                <a16:creationId xmlns:a16="http://schemas.microsoft.com/office/drawing/2014/main" id="{C40E359E-2D45-EB4A-83AE-1502FB6EF373}"/>
              </a:ext>
            </a:extLst>
          </p:cNvPr>
          <p:cNvSpPr txBox="1"/>
          <p:nvPr/>
        </p:nvSpPr>
        <p:spPr>
          <a:xfrm>
            <a:off x="419101" y="1143000"/>
            <a:ext cx="8305800" cy="584775"/>
          </a:xfrm>
          <a:prstGeom prst="rect">
            <a:avLst/>
          </a:prstGeom>
          <a:solidFill>
            <a:schemeClr val="accent4">
              <a:lumMod val="20000"/>
              <a:lumOff val="80000"/>
            </a:schemeClr>
          </a:solidFill>
          <a:ln>
            <a:solidFill>
              <a:schemeClr val="bg1">
                <a:lumMod val="85000"/>
              </a:schemeClr>
            </a:solidFill>
          </a:ln>
        </p:spPr>
        <p:txBody>
          <a:bodyPr wrap="square" rtlCol="0">
            <a:spAutoFit/>
          </a:bodyPr>
          <a:lstStyle/>
          <a:p>
            <a:r>
              <a:rPr lang="en-US" sz="1600" b="1" dirty="0">
                <a:latin typeface="Century Gothic" panose="020B0502020202020204" pitchFamily="34" charset="0"/>
              </a:rPr>
              <a:t>Host for the RPA &amp; Intelligent Automation Track:</a:t>
            </a:r>
          </a:p>
          <a:p>
            <a:r>
              <a:rPr lang="en-US" sz="1600" dirty="0">
                <a:latin typeface="Century Gothic" panose="020B0502020202020204" pitchFamily="34" charset="0"/>
              </a:rPr>
              <a:t>Ed Burrows - </a:t>
            </a:r>
            <a:r>
              <a:rPr lang="en-US" sz="1600" i="1" dirty="0">
                <a:latin typeface="Century Gothic" panose="020B0502020202020204" pitchFamily="34" charset="0"/>
              </a:rPr>
              <a:t>GSA OCFO</a:t>
            </a:r>
            <a:r>
              <a:rPr lang="en-US" sz="1600" dirty="0">
                <a:latin typeface="Century Gothic" panose="020B0502020202020204" pitchFamily="34" charset="0"/>
              </a:rPr>
              <a:t>  </a:t>
            </a:r>
          </a:p>
        </p:txBody>
      </p:sp>
      <p:sp>
        <p:nvSpPr>
          <p:cNvPr id="28" name="TextBox 27">
            <a:extLst>
              <a:ext uri="{FF2B5EF4-FFF2-40B4-BE49-F238E27FC236}">
                <a16:creationId xmlns:a16="http://schemas.microsoft.com/office/drawing/2014/main" id="{2A84E6EC-020B-534A-A5FA-384CECC46063}"/>
              </a:ext>
            </a:extLst>
          </p:cNvPr>
          <p:cNvSpPr txBox="1"/>
          <p:nvPr/>
        </p:nvSpPr>
        <p:spPr>
          <a:xfrm>
            <a:off x="410862" y="1905000"/>
            <a:ext cx="8305800" cy="1569660"/>
          </a:xfrm>
          <a:prstGeom prst="rect">
            <a:avLst/>
          </a:prstGeom>
          <a:solidFill>
            <a:schemeClr val="accent4">
              <a:lumMod val="20000"/>
              <a:lumOff val="80000"/>
            </a:schemeClr>
          </a:solidFill>
          <a:ln>
            <a:solidFill>
              <a:schemeClr val="bg1">
                <a:lumMod val="85000"/>
              </a:schemeClr>
            </a:solidFill>
          </a:ln>
        </p:spPr>
        <p:txBody>
          <a:bodyPr wrap="square" rtlCol="0">
            <a:spAutoFit/>
          </a:bodyPr>
          <a:lstStyle/>
          <a:p>
            <a:r>
              <a:rPr lang="en-US" sz="1600" b="1" dirty="0"/>
              <a:t>Ro</a:t>
            </a:r>
            <a:r>
              <a:rPr lang="en-US" sz="1600" b="1" dirty="0">
                <a:latin typeface="Century Gothic" panose="020B0502020202020204" pitchFamily="34" charset="0"/>
              </a:rPr>
              <a:t>botics Process Automation (RPA) Implementation Life Cycle Panel </a:t>
            </a:r>
          </a:p>
          <a:p>
            <a:r>
              <a:rPr lang="en-US" sz="1600" dirty="0">
                <a:latin typeface="Century Gothic" panose="020B0502020202020204" pitchFamily="34" charset="0"/>
              </a:rPr>
              <a:t>10:00 AM - 10:50 AM</a:t>
            </a:r>
          </a:p>
          <a:p>
            <a:r>
              <a:rPr lang="en-US" sz="1600" b="1" i="1" dirty="0">
                <a:latin typeface="Century Gothic" panose="020B0502020202020204" pitchFamily="34" charset="0"/>
              </a:rPr>
              <a:t>Moderator: </a:t>
            </a:r>
            <a:r>
              <a:rPr lang="en-US" sz="1600" dirty="0">
                <a:latin typeface="Century Gothic" panose="020B0502020202020204" pitchFamily="34" charset="0"/>
              </a:rPr>
              <a:t>Bob Grabowski - </a:t>
            </a:r>
            <a:r>
              <a:rPr lang="en-US" sz="1600" i="1" dirty="0">
                <a:latin typeface="Century Gothic" panose="020B0502020202020204" pitchFamily="34" charset="0"/>
              </a:rPr>
              <a:t>Deloitte</a:t>
            </a:r>
          </a:p>
          <a:p>
            <a:r>
              <a:rPr lang="en-US" sz="1600" b="1" i="1" dirty="0">
                <a:latin typeface="Century Gothic" panose="020B0502020202020204" pitchFamily="34" charset="0"/>
              </a:rPr>
              <a:t>Panelists</a:t>
            </a:r>
            <a:r>
              <a:rPr lang="en-US" sz="1600" dirty="0">
                <a:latin typeface="Century Gothic" panose="020B0502020202020204" pitchFamily="34" charset="0"/>
              </a:rPr>
              <a:t>: </a:t>
            </a:r>
            <a:r>
              <a:rPr lang="en-US" sz="1600" b="1" dirty="0">
                <a:latin typeface="Century Gothic" panose="020B0502020202020204" pitchFamily="34" charset="0"/>
              </a:rPr>
              <a:t>Christopher Rose </a:t>
            </a:r>
            <a:r>
              <a:rPr lang="en-US" sz="1600" dirty="0">
                <a:latin typeface="Century Gothic" panose="020B0502020202020204" pitchFamily="34" charset="0"/>
              </a:rPr>
              <a:t>– </a:t>
            </a:r>
            <a:r>
              <a:rPr lang="en-US" sz="1600" i="1" dirty="0">
                <a:latin typeface="Century Gothic" panose="020B0502020202020204" pitchFamily="34" charset="0"/>
              </a:rPr>
              <a:t>Deloitte; </a:t>
            </a:r>
            <a:r>
              <a:rPr lang="en-US" sz="1600" b="1" dirty="0">
                <a:latin typeface="Century Gothic" panose="020B0502020202020204" pitchFamily="34" charset="0"/>
              </a:rPr>
              <a:t>Curtina Smith </a:t>
            </a:r>
            <a:r>
              <a:rPr lang="en-US" sz="1600" dirty="0">
                <a:latin typeface="Century Gothic" panose="020B0502020202020204" pitchFamily="34" charset="0"/>
              </a:rPr>
              <a:t>– </a:t>
            </a:r>
            <a:r>
              <a:rPr lang="en-US" sz="1600" i="1" dirty="0">
                <a:latin typeface="Century Gothic" panose="020B0502020202020204" pitchFamily="34" charset="0"/>
              </a:rPr>
              <a:t>OMB; </a:t>
            </a:r>
            <a:r>
              <a:rPr lang="en-US" sz="1600" b="1" dirty="0">
                <a:latin typeface="Century Gothic" panose="020B0502020202020204" pitchFamily="34" charset="0"/>
              </a:rPr>
              <a:t>Alicia Saucedo de Flores </a:t>
            </a:r>
            <a:r>
              <a:rPr lang="en-US" sz="1600" dirty="0">
                <a:latin typeface="Century Gothic" panose="020B0502020202020204" pitchFamily="34" charset="0"/>
              </a:rPr>
              <a:t>- </a:t>
            </a:r>
            <a:r>
              <a:rPr lang="en-US" sz="1600" i="1" dirty="0">
                <a:latin typeface="Century Gothic" panose="020B0502020202020204" pitchFamily="34" charset="0"/>
              </a:rPr>
              <a:t>GSA OCFO; </a:t>
            </a:r>
            <a:r>
              <a:rPr lang="en-US" sz="1600" b="1" dirty="0">
                <a:latin typeface="Century Gothic" panose="020B0502020202020204" pitchFamily="34" charset="0"/>
              </a:rPr>
              <a:t>Jia Jian (JJ) Shen </a:t>
            </a:r>
            <a:r>
              <a:rPr lang="en-US" sz="1600" dirty="0">
                <a:latin typeface="Century Gothic" panose="020B0502020202020204" pitchFamily="34" charset="0"/>
              </a:rPr>
              <a:t>– </a:t>
            </a:r>
            <a:r>
              <a:rPr lang="en-US" sz="1600" i="1" dirty="0">
                <a:latin typeface="Century Gothic" panose="020B0502020202020204" pitchFamily="34" charset="0"/>
              </a:rPr>
              <a:t>FDA; </a:t>
            </a:r>
            <a:r>
              <a:rPr lang="en-US" sz="1600" b="1" dirty="0">
                <a:latin typeface="Century Gothic" panose="020B0502020202020204" pitchFamily="34" charset="0"/>
              </a:rPr>
              <a:t>Christine Gex </a:t>
            </a:r>
            <a:r>
              <a:rPr lang="en-US" sz="1600" dirty="0">
                <a:latin typeface="Century Gothic" panose="020B0502020202020204" pitchFamily="34" charset="0"/>
              </a:rPr>
              <a:t>- </a:t>
            </a:r>
            <a:r>
              <a:rPr lang="en-US" sz="1600" i="1" dirty="0">
                <a:latin typeface="Century Gothic" panose="020B0502020202020204" pitchFamily="34" charset="0"/>
              </a:rPr>
              <a:t>Office of the Deputy Assistant Secretary of the Army (DASA)</a:t>
            </a:r>
          </a:p>
        </p:txBody>
      </p:sp>
      <p:sp>
        <p:nvSpPr>
          <p:cNvPr id="29" name="TextBox 28">
            <a:extLst>
              <a:ext uri="{FF2B5EF4-FFF2-40B4-BE49-F238E27FC236}">
                <a16:creationId xmlns:a16="http://schemas.microsoft.com/office/drawing/2014/main" id="{3E1646A0-F28A-CB48-92CA-B4E818CC8D20}"/>
              </a:ext>
            </a:extLst>
          </p:cNvPr>
          <p:cNvSpPr txBox="1"/>
          <p:nvPr/>
        </p:nvSpPr>
        <p:spPr>
          <a:xfrm>
            <a:off x="419101" y="3657654"/>
            <a:ext cx="8305800" cy="830997"/>
          </a:xfrm>
          <a:prstGeom prst="rect">
            <a:avLst/>
          </a:prstGeom>
          <a:solidFill>
            <a:schemeClr val="accent4">
              <a:lumMod val="20000"/>
              <a:lumOff val="80000"/>
            </a:schemeClr>
          </a:solidFill>
          <a:ln>
            <a:solidFill>
              <a:schemeClr val="bg1">
                <a:lumMod val="85000"/>
              </a:schemeClr>
            </a:solidFill>
          </a:ln>
        </p:spPr>
        <p:txBody>
          <a:bodyPr wrap="square" rtlCol="0">
            <a:spAutoFit/>
          </a:bodyPr>
          <a:lstStyle/>
          <a:p>
            <a:r>
              <a:rPr lang="en-US" sz="1600" b="1" dirty="0">
                <a:latin typeface="Century Gothic" panose="020B0502020202020204" pitchFamily="34" charset="0"/>
              </a:rPr>
              <a:t>Build-a-Bot Demos</a:t>
            </a:r>
            <a:endParaRPr lang="en-US" sz="1600" dirty="0">
              <a:latin typeface="Century Gothic" panose="020B0502020202020204" pitchFamily="34" charset="0"/>
            </a:endParaRPr>
          </a:p>
          <a:p>
            <a:r>
              <a:rPr lang="en-US" sz="1600" dirty="0">
                <a:latin typeface="Century Gothic" panose="020B0502020202020204" pitchFamily="34" charset="0"/>
              </a:rPr>
              <a:t>11:00 AM - 11:50 AM</a:t>
            </a:r>
          </a:p>
          <a:p>
            <a:r>
              <a:rPr lang="en-US" sz="1600" b="1" i="1" dirty="0">
                <a:latin typeface="Century Gothic" panose="020B0502020202020204" pitchFamily="34" charset="0"/>
              </a:rPr>
              <a:t>Workshop Leaders: </a:t>
            </a:r>
            <a:r>
              <a:rPr lang="en-US" sz="1600" b="1" dirty="0">
                <a:latin typeface="Century Gothic" panose="020B0502020202020204" pitchFamily="34" charset="0"/>
              </a:rPr>
              <a:t>Brian Diederich</a:t>
            </a:r>
            <a:r>
              <a:rPr lang="en-US" sz="1600" dirty="0">
                <a:latin typeface="Century Gothic" panose="020B0502020202020204" pitchFamily="34" charset="0"/>
              </a:rPr>
              <a:t> – </a:t>
            </a:r>
            <a:r>
              <a:rPr lang="en-US" sz="1600" i="1" dirty="0">
                <a:latin typeface="Century Gothic" panose="020B0502020202020204" pitchFamily="34" charset="0"/>
              </a:rPr>
              <a:t>Deloitte - </a:t>
            </a:r>
            <a:r>
              <a:rPr lang="en-US" sz="1600" b="1" dirty="0">
                <a:latin typeface="Century Gothic" panose="020B0502020202020204" pitchFamily="34" charset="0"/>
              </a:rPr>
              <a:t>Jim Walker </a:t>
            </a:r>
            <a:r>
              <a:rPr lang="en-US" sz="1600" dirty="0">
                <a:latin typeface="Century Gothic" panose="020B0502020202020204" pitchFamily="34" charset="0"/>
              </a:rPr>
              <a:t>- </a:t>
            </a:r>
            <a:r>
              <a:rPr lang="en-US" sz="1600" i="1" dirty="0">
                <a:latin typeface="Century Gothic" panose="020B0502020202020204" pitchFamily="34" charset="0"/>
              </a:rPr>
              <a:t>UiPath</a:t>
            </a:r>
          </a:p>
        </p:txBody>
      </p:sp>
      <p:sp>
        <p:nvSpPr>
          <p:cNvPr id="30" name="TextBox 29">
            <a:extLst>
              <a:ext uri="{FF2B5EF4-FFF2-40B4-BE49-F238E27FC236}">
                <a16:creationId xmlns:a16="http://schemas.microsoft.com/office/drawing/2014/main" id="{C2AF518D-AA16-DD41-B52D-054371E05E68}"/>
              </a:ext>
            </a:extLst>
          </p:cNvPr>
          <p:cNvSpPr txBox="1"/>
          <p:nvPr/>
        </p:nvSpPr>
        <p:spPr>
          <a:xfrm>
            <a:off x="419101" y="4671645"/>
            <a:ext cx="8305800" cy="1323439"/>
          </a:xfrm>
          <a:prstGeom prst="rect">
            <a:avLst/>
          </a:prstGeom>
          <a:solidFill>
            <a:schemeClr val="accent4">
              <a:lumMod val="20000"/>
              <a:lumOff val="80000"/>
            </a:schemeClr>
          </a:solidFill>
          <a:ln>
            <a:solidFill>
              <a:schemeClr val="bg1">
                <a:lumMod val="85000"/>
              </a:schemeClr>
            </a:solidFill>
          </a:ln>
        </p:spPr>
        <p:txBody>
          <a:bodyPr wrap="square" rtlCol="0">
            <a:spAutoFit/>
          </a:bodyPr>
          <a:lstStyle/>
          <a:p>
            <a:r>
              <a:rPr lang="en-US" sz="1600" b="1" dirty="0">
                <a:latin typeface="Century Gothic" panose="020B0502020202020204" pitchFamily="34" charset="0"/>
              </a:rPr>
              <a:t>Intelligent Automation Panel: Beyond RPA</a:t>
            </a:r>
          </a:p>
          <a:p>
            <a:r>
              <a:rPr lang="en-US" sz="1600" dirty="0">
                <a:latin typeface="Century Gothic" panose="020B0502020202020204" pitchFamily="34" charset="0"/>
              </a:rPr>
              <a:t>12:00 PM - 1:00 PM</a:t>
            </a:r>
          </a:p>
          <a:p>
            <a:r>
              <a:rPr lang="en-US" sz="1600" b="1" i="1" dirty="0">
                <a:latin typeface="Century Gothic" panose="020B0502020202020204" pitchFamily="34" charset="0"/>
              </a:rPr>
              <a:t>Moderator: </a:t>
            </a:r>
            <a:r>
              <a:rPr lang="en-US" sz="1600" dirty="0">
                <a:latin typeface="Century Gothic" panose="020B0502020202020204" pitchFamily="34" charset="0"/>
              </a:rPr>
              <a:t>Bob Dunmyer - </a:t>
            </a:r>
            <a:r>
              <a:rPr lang="en-US" sz="1600" i="1" dirty="0">
                <a:latin typeface="Century Gothic" panose="020B0502020202020204" pitchFamily="34" charset="0"/>
              </a:rPr>
              <a:t>Guidehouse</a:t>
            </a:r>
          </a:p>
          <a:p>
            <a:r>
              <a:rPr lang="en-US" sz="1600" b="1" i="1" dirty="0">
                <a:latin typeface="Century Gothic" panose="020B0502020202020204" pitchFamily="34" charset="0"/>
              </a:rPr>
              <a:t>Panelists: </a:t>
            </a:r>
            <a:r>
              <a:rPr lang="en-US" sz="1600" b="1" dirty="0">
                <a:latin typeface="Century Gothic" panose="020B0502020202020204" pitchFamily="34" charset="0"/>
              </a:rPr>
              <a:t>William Carroll </a:t>
            </a:r>
            <a:r>
              <a:rPr lang="en-US" sz="1600" dirty="0">
                <a:latin typeface="Century Gothic" panose="020B0502020202020204" pitchFamily="34" charset="0"/>
              </a:rPr>
              <a:t>– </a:t>
            </a:r>
            <a:r>
              <a:rPr lang="en-US" sz="1600" i="1" dirty="0">
                <a:latin typeface="Century Gothic" panose="020B0502020202020204" pitchFamily="34" charset="0"/>
              </a:rPr>
              <a:t>Navy; </a:t>
            </a:r>
            <a:r>
              <a:rPr lang="en-US" sz="1600" b="1" dirty="0">
                <a:latin typeface="Century Gothic" panose="020B0502020202020204" pitchFamily="34" charset="0"/>
              </a:rPr>
              <a:t>Marina Fox </a:t>
            </a:r>
            <a:r>
              <a:rPr lang="en-US" sz="1600" dirty="0">
                <a:latin typeface="Century Gothic" panose="020B0502020202020204" pitchFamily="34" charset="0"/>
              </a:rPr>
              <a:t>– </a:t>
            </a:r>
            <a:r>
              <a:rPr lang="en-US" sz="1600" i="1" dirty="0">
                <a:latin typeface="Century Gothic" panose="020B0502020202020204" pitchFamily="34" charset="0"/>
              </a:rPr>
              <a:t>GSA; </a:t>
            </a:r>
            <a:r>
              <a:rPr lang="en-US" sz="1600" b="1" dirty="0">
                <a:latin typeface="Century Gothic" panose="020B0502020202020204" pitchFamily="34" charset="0"/>
              </a:rPr>
              <a:t>Mallesh Murugesan </a:t>
            </a:r>
            <a:r>
              <a:rPr lang="en-US" sz="1600" dirty="0">
                <a:latin typeface="Century Gothic" panose="020B0502020202020204" pitchFamily="34" charset="0"/>
              </a:rPr>
              <a:t>– </a:t>
            </a:r>
            <a:r>
              <a:rPr lang="en-US" sz="1600" i="1" dirty="0">
                <a:latin typeface="Century Gothic" panose="020B0502020202020204" pitchFamily="34" charset="0"/>
              </a:rPr>
              <a:t>Abeyon; </a:t>
            </a:r>
            <a:r>
              <a:rPr lang="en-US" sz="1600" b="1" dirty="0">
                <a:latin typeface="Century Gothic" panose="020B0502020202020204" pitchFamily="34" charset="0"/>
              </a:rPr>
              <a:t>CDR Thomas Sampson </a:t>
            </a:r>
            <a:r>
              <a:rPr lang="en-US" sz="1600" dirty="0">
                <a:latin typeface="Century Gothic" panose="020B0502020202020204" pitchFamily="34" charset="0"/>
              </a:rPr>
              <a:t>- </a:t>
            </a:r>
            <a:r>
              <a:rPr lang="en-US" sz="1600" i="1" dirty="0">
                <a:latin typeface="Century Gothic" panose="020B0502020202020204" pitchFamily="34" charset="0"/>
              </a:rPr>
              <a:t>Joint Strike </a:t>
            </a:r>
            <a:r>
              <a:rPr lang="en-US" sz="1200" i="1" dirty="0">
                <a:latin typeface="Century Gothic" panose="020B0502020202020204" pitchFamily="34" charset="0"/>
              </a:rPr>
              <a:t>Force; </a:t>
            </a:r>
          </a:p>
        </p:txBody>
      </p:sp>
    </p:spTree>
    <p:extLst>
      <p:ext uri="{BB962C8B-B14F-4D97-AF65-F5344CB8AC3E}">
        <p14:creationId xmlns:p14="http://schemas.microsoft.com/office/powerpoint/2010/main" val="2526438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p:nvPr/>
        </p:nvSpPr>
        <p:spPr>
          <a:xfrm>
            <a:off x="1" y="0"/>
            <a:ext cx="9144000" cy="1131332"/>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97;p14"/>
          <p:cNvSpPr txBox="1">
            <a:spLocks noGrp="1"/>
          </p:cNvSpPr>
          <p:nvPr>
            <p:ph type="title"/>
          </p:nvPr>
        </p:nvSpPr>
        <p:spPr>
          <a:xfrm>
            <a:off x="-11" y="141114"/>
            <a:ext cx="8229600" cy="733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Getting Started</a:t>
            </a:r>
            <a:endParaRPr/>
          </a:p>
        </p:txBody>
      </p:sp>
      <p:sp>
        <p:nvSpPr>
          <p:cNvPr id="98" name="Google Shape;98;p14"/>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lnSpc>
                <a:spcPct val="115000"/>
              </a:lnSpc>
              <a:spcBef>
                <a:spcPts val="600"/>
              </a:spcBef>
              <a:spcAft>
                <a:spcPts val="0"/>
              </a:spcAft>
              <a:buClr>
                <a:schemeClr val="dk1"/>
              </a:buClr>
              <a:buSzPts val="1100"/>
              <a:buFont typeface="Arial"/>
              <a:buNone/>
            </a:pPr>
            <a:r>
              <a:rPr lang="en-US"/>
              <a:t> Identifying Projects –</a:t>
            </a:r>
            <a:endParaRPr/>
          </a:p>
          <a:p>
            <a:pPr marL="457200" lvl="0" indent="-355600" algn="l" rtl="0">
              <a:lnSpc>
                <a:spcPct val="100000"/>
              </a:lnSpc>
              <a:spcBef>
                <a:spcPts val="600"/>
              </a:spcBef>
              <a:spcAft>
                <a:spcPts val="0"/>
              </a:spcAft>
              <a:buSzPts val="2000"/>
              <a:buChar char="•"/>
            </a:pPr>
            <a:r>
              <a:rPr lang="en-US" sz="2000"/>
              <a:t>Any high-volume, business rules driven, repeatable process</a:t>
            </a:r>
            <a:endParaRPr sz="2000"/>
          </a:p>
          <a:p>
            <a:pPr marL="457200" lvl="0" indent="-355600" algn="l" rtl="0">
              <a:lnSpc>
                <a:spcPct val="100000"/>
              </a:lnSpc>
              <a:spcBef>
                <a:spcPts val="0"/>
              </a:spcBef>
              <a:spcAft>
                <a:spcPts val="0"/>
              </a:spcAft>
              <a:buSzPts val="2000"/>
              <a:buChar char="•"/>
            </a:pPr>
            <a:r>
              <a:rPr lang="en-US" sz="2000"/>
              <a:t>Processes with high error rates</a:t>
            </a:r>
            <a:endParaRPr sz="2000"/>
          </a:p>
          <a:p>
            <a:pPr marL="457200" lvl="0" indent="-355600" algn="l" rtl="0">
              <a:lnSpc>
                <a:spcPct val="100000"/>
              </a:lnSpc>
              <a:spcBef>
                <a:spcPts val="0"/>
              </a:spcBef>
              <a:spcAft>
                <a:spcPts val="0"/>
              </a:spcAft>
              <a:buSzPts val="2000"/>
              <a:buChar char="•"/>
            </a:pPr>
            <a:r>
              <a:rPr lang="en-US" sz="2000"/>
              <a:t>Processes containing manual data entry</a:t>
            </a:r>
            <a:endParaRPr sz="2000"/>
          </a:p>
          <a:p>
            <a:pPr marL="457200" lvl="0" indent="-355600" algn="l" rtl="0">
              <a:lnSpc>
                <a:spcPct val="100000"/>
              </a:lnSpc>
              <a:spcBef>
                <a:spcPts val="0"/>
              </a:spcBef>
              <a:spcAft>
                <a:spcPts val="0"/>
              </a:spcAft>
              <a:buSzPts val="2000"/>
              <a:buChar char="•"/>
            </a:pPr>
            <a:r>
              <a:rPr lang="en-US" sz="2000"/>
              <a:t>Processes dealing with multiple systems &amp; associated screens</a:t>
            </a:r>
            <a:endParaRPr sz="2000"/>
          </a:p>
          <a:p>
            <a:pPr marL="457200" lvl="0" indent="-355600" algn="l" rtl="0">
              <a:lnSpc>
                <a:spcPct val="100000"/>
              </a:lnSpc>
              <a:spcBef>
                <a:spcPts val="0"/>
              </a:spcBef>
              <a:spcAft>
                <a:spcPts val="0"/>
              </a:spcAft>
              <a:buSzPts val="2000"/>
              <a:buChar char="•"/>
            </a:pPr>
            <a:r>
              <a:rPr lang="en-US" sz="2000"/>
              <a:t>Repetitive and mindless processes</a:t>
            </a:r>
            <a:endParaRPr sz="2000"/>
          </a:p>
          <a:p>
            <a:pPr marL="457200" lvl="0" indent="0" algn="l" rtl="0">
              <a:lnSpc>
                <a:spcPct val="100000"/>
              </a:lnSpc>
              <a:spcBef>
                <a:spcPts val="600"/>
              </a:spcBef>
              <a:spcAft>
                <a:spcPts val="0"/>
              </a:spcAft>
              <a:buNone/>
            </a:pPr>
            <a:r>
              <a:rPr lang="en-US" sz="2000"/>
              <a:t>(Frequency of re-keying and collating data)</a:t>
            </a:r>
            <a:endParaRPr sz="2000"/>
          </a:p>
          <a:p>
            <a:pPr marL="914400" lvl="0" indent="0" algn="l" rtl="0">
              <a:lnSpc>
                <a:spcPct val="100000"/>
              </a:lnSpc>
              <a:spcBef>
                <a:spcPts val="600"/>
              </a:spcBef>
              <a:spcAft>
                <a:spcPts val="0"/>
              </a:spcAft>
              <a:buNone/>
            </a:pPr>
            <a:r>
              <a:rPr lang="en-US" sz="1200">
                <a:latin typeface="Arial"/>
                <a:ea typeface="Arial"/>
                <a:cs typeface="Arial"/>
                <a:sym typeface="Arial"/>
              </a:rPr>
              <a:t>–</a:t>
            </a:r>
            <a:r>
              <a:rPr lang="en-US" sz="1200"/>
              <a:t>Processes which are composed mainly of copy and paste of information from one system to another or data validation (comparing data from one application to another), benefit greatly from automation, as well as increase employee satisfaction since these processes are very clerical, time consuming, prone to errors, and not very fulfilling to do.</a:t>
            </a:r>
            <a:endParaRPr sz="1200"/>
          </a:p>
          <a:p>
            <a:pPr marL="0" lvl="0" indent="0" algn="l" rtl="0">
              <a:spcBef>
                <a:spcPts val="640"/>
              </a:spcBef>
              <a:spcAft>
                <a:spcPts val="0"/>
              </a:spcAft>
              <a:buNone/>
            </a:pPr>
            <a:endParaRPr/>
          </a:p>
        </p:txBody>
      </p:sp>
      <p:pic>
        <p:nvPicPr>
          <p:cNvPr id="99" name="Google Shape;99;p14"/>
          <p:cNvPicPr preferRelativeResize="0"/>
          <p:nvPr/>
        </p:nvPicPr>
        <p:blipFill>
          <a:blip r:embed="rId3">
            <a:alphaModFix/>
          </a:blip>
          <a:stretch>
            <a:fillRect/>
          </a:stretch>
        </p:blipFill>
        <p:spPr>
          <a:xfrm>
            <a:off x="7322738" y="1405400"/>
            <a:ext cx="1762125" cy="2590800"/>
          </a:xfrm>
          <a:prstGeom prst="rect">
            <a:avLst/>
          </a:prstGeom>
          <a:noFill/>
          <a:ln>
            <a:noFill/>
          </a:ln>
        </p:spPr>
      </p:pic>
    </p:spTree>
    <p:extLst>
      <p:ext uri="{BB962C8B-B14F-4D97-AF65-F5344CB8AC3E}">
        <p14:creationId xmlns:p14="http://schemas.microsoft.com/office/powerpoint/2010/main" val="3036344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body" idx="1"/>
          </p:nvPr>
        </p:nvSpPr>
        <p:spPr>
          <a:xfrm>
            <a:off x="304800" y="1088300"/>
            <a:ext cx="8229600" cy="45261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a:t>Project Selection</a:t>
            </a:r>
            <a:endParaRPr/>
          </a:p>
        </p:txBody>
      </p:sp>
      <p:sp>
        <p:nvSpPr>
          <p:cNvPr id="106" name="Google Shape;106;p15"/>
          <p:cNvSpPr txBox="1">
            <a:spLocks noGrp="1"/>
          </p:cNvSpPr>
          <p:nvPr>
            <p:ph type="title"/>
          </p:nvPr>
        </p:nvSpPr>
        <p:spPr>
          <a:xfrm>
            <a:off x="-11" y="177789"/>
            <a:ext cx="8229600" cy="733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Getting Started</a:t>
            </a:r>
            <a:endParaRPr/>
          </a:p>
        </p:txBody>
      </p:sp>
      <p:pic>
        <p:nvPicPr>
          <p:cNvPr id="107" name="Google Shape;107;p15"/>
          <p:cNvPicPr preferRelativeResize="0"/>
          <p:nvPr/>
        </p:nvPicPr>
        <p:blipFill>
          <a:blip r:embed="rId3">
            <a:alphaModFix/>
          </a:blip>
          <a:stretch>
            <a:fillRect/>
          </a:stretch>
        </p:blipFill>
        <p:spPr>
          <a:xfrm>
            <a:off x="153163" y="1881650"/>
            <a:ext cx="8772525" cy="4762500"/>
          </a:xfrm>
          <a:prstGeom prst="rect">
            <a:avLst/>
          </a:prstGeom>
          <a:noFill/>
          <a:ln>
            <a:noFill/>
          </a:ln>
        </p:spPr>
      </p:pic>
    </p:spTree>
    <p:extLst>
      <p:ext uri="{BB962C8B-B14F-4D97-AF65-F5344CB8AC3E}">
        <p14:creationId xmlns:p14="http://schemas.microsoft.com/office/powerpoint/2010/main" val="1090547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p:nvPr/>
        </p:nvSpPr>
        <p:spPr>
          <a:xfrm>
            <a:off x="1" y="0"/>
            <a:ext cx="9144000" cy="11313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4" name="Google Shape;114;p16"/>
          <p:cNvSpPr txBox="1">
            <a:spLocks noGrp="1"/>
          </p:cNvSpPr>
          <p:nvPr>
            <p:ph type="title"/>
          </p:nvPr>
        </p:nvSpPr>
        <p:spPr>
          <a:xfrm>
            <a:off x="-11" y="141114"/>
            <a:ext cx="8229600" cy="733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GSA OCFO RPA Program</a:t>
            </a:r>
            <a:endParaRPr/>
          </a:p>
        </p:txBody>
      </p:sp>
      <p:pic>
        <p:nvPicPr>
          <p:cNvPr id="115" name="Google Shape;115;p16"/>
          <p:cNvPicPr preferRelativeResize="0"/>
          <p:nvPr/>
        </p:nvPicPr>
        <p:blipFill>
          <a:blip r:embed="rId3">
            <a:alphaModFix/>
          </a:blip>
          <a:stretch>
            <a:fillRect/>
          </a:stretch>
        </p:blipFill>
        <p:spPr>
          <a:xfrm>
            <a:off x="848025" y="1696075"/>
            <a:ext cx="6972099" cy="4249375"/>
          </a:xfrm>
          <a:prstGeom prst="rect">
            <a:avLst/>
          </a:prstGeom>
          <a:noFill/>
          <a:ln>
            <a:noFill/>
          </a:ln>
        </p:spPr>
      </p:pic>
    </p:spTree>
    <p:extLst>
      <p:ext uri="{BB962C8B-B14F-4D97-AF65-F5344CB8AC3E}">
        <p14:creationId xmlns:p14="http://schemas.microsoft.com/office/powerpoint/2010/main" val="1173332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p:nvPr/>
        </p:nvSpPr>
        <p:spPr>
          <a:xfrm>
            <a:off x="1" y="0"/>
            <a:ext cx="9144000" cy="11313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2" name="Google Shape;122;p17"/>
          <p:cNvSpPr txBox="1">
            <a:spLocks noGrp="1"/>
          </p:cNvSpPr>
          <p:nvPr>
            <p:ph type="title"/>
          </p:nvPr>
        </p:nvSpPr>
        <p:spPr>
          <a:xfrm>
            <a:off x="-11" y="177789"/>
            <a:ext cx="8229600" cy="733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RPA Candidate Intake Process</a:t>
            </a:r>
            <a:endParaRPr/>
          </a:p>
        </p:txBody>
      </p:sp>
      <p:sp>
        <p:nvSpPr>
          <p:cNvPr id="123" name="Google Shape;123;p17"/>
          <p:cNvSpPr txBox="1">
            <a:spLocks noGrp="1"/>
          </p:cNvSpPr>
          <p:nvPr>
            <p:ph type="body" idx="1"/>
          </p:nvPr>
        </p:nvSpPr>
        <p:spPr>
          <a:xfrm>
            <a:off x="141200" y="3429000"/>
            <a:ext cx="3669000" cy="2089800"/>
          </a:xfrm>
          <a:prstGeom prst="rect">
            <a:avLst/>
          </a:prstGeom>
          <a:ln w="9525" cap="flat" cmpd="sng">
            <a:solidFill>
              <a:srgbClr val="0000FF"/>
            </a:solidFill>
            <a:prstDash val="solid"/>
            <a:round/>
            <a:headEnd type="none" w="sm" len="sm"/>
            <a:tailEnd type="none" w="sm" len="sm"/>
          </a:ln>
        </p:spPr>
        <p:txBody>
          <a:bodyPr spcFirstLastPara="1" wrap="square" lIns="91425" tIns="45700" rIns="91425" bIns="45700" anchor="t" anchorCtr="0">
            <a:noAutofit/>
          </a:bodyPr>
          <a:lstStyle/>
          <a:p>
            <a:pPr marL="182880" lvl="0" indent="-251459" algn="l" rtl="0">
              <a:spcBef>
                <a:spcPts val="640"/>
              </a:spcBef>
              <a:spcAft>
                <a:spcPts val="0"/>
              </a:spcAft>
              <a:buSzPts val="1800"/>
              <a:buChar char="•"/>
            </a:pPr>
            <a:r>
              <a:rPr lang="en-US" sz="1800"/>
              <a:t>Open intake process</a:t>
            </a:r>
            <a:endParaRPr sz="1800"/>
          </a:p>
          <a:p>
            <a:pPr marL="182880" lvl="0" indent="-251459" algn="l" rtl="0">
              <a:spcBef>
                <a:spcPts val="1000"/>
              </a:spcBef>
              <a:spcAft>
                <a:spcPts val="0"/>
              </a:spcAft>
              <a:buSzPts val="1800"/>
              <a:buChar char="•"/>
            </a:pPr>
            <a:r>
              <a:rPr lang="en-US" sz="1800"/>
              <a:t>Anyone in organization can submit a process for consideration</a:t>
            </a:r>
            <a:endParaRPr sz="1800"/>
          </a:p>
          <a:p>
            <a:pPr marL="182880" lvl="0" indent="-251459" algn="l" rtl="0">
              <a:spcBef>
                <a:spcPts val="1000"/>
              </a:spcBef>
              <a:spcAft>
                <a:spcPts val="0"/>
              </a:spcAft>
              <a:buSzPts val="1800"/>
              <a:buChar char="•"/>
            </a:pPr>
            <a:r>
              <a:rPr lang="en-US" sz="1800"/>
              <a:t>Using a web based Form (Google) </a:t>
            </a:r>
            <a:endParaRPr sz="1800"/>
          </a:p>
          <a:p>
            <a:pPr marL="182880" lvl="0" indent="-251459" algn="l" rtl="0">
              <a:spcBef>
                <a:spcPts val="1000"/>
              </a:spcBef>
              <a:spcAft>
                <a:spcPts val="1000"/>
              </a:spcAft>
              <a:buSzPts val="1800"/>
              <a:buChar char="•"/>
            </a:pPr>
            <a:r>
              <a:rPr lang="en-US" sz="1800"/>
              <a:t>Initial screening conducted</a:t>
            </a:r>
            <a:endParaRPr sz="1800"/>
          </a:p>
        </p:txBody>
      </p:sp>
      <p:pic>
        <p:nvPicPr>
          <p:cNvPr id="124" name="Google Shape;124;p17"/>
          <p:cNvPicPr preferRelativeResize="0"/>
          <p:nvPr/>
        </p:nvPicPr>
        <p:blipFill>
          <a:blip r:embed="rId3">
            <a:alphaModFix/>
          </a:blip>
          <a:stretch>
            <a:fillRect/>
          </a:stretch>
        </p:blipFill>
        <p:spPr>
          <a:xfrm>
            <a:off x="3810200" y="1319572"/>
            <a:ext cx="5191625" cy="4415075"/>
          </a:xfrm>
          <a:prstGeom prst="rect">
            <a:avLst/>
          </a:prstGeom>
          <a:noFill/>
          <a:ln>
            <a:noFill/>
          </a:ln>
          <a:effectLst>
            <a:outerShdw blurRad="57150" dist="104775" dir="4020000" algn="bl" rotWithShape="0">
              <a:srgbClr val="000000">
                <a:alpha val="23000"/>
              </a:srgbClr>
            </a:outerShdw>
          </a:effectLst>
        </p:spPr>
      </p:pic>
      <p:pic>
        <p:nvPicPr>
          <p:cNvPr id="125" name="Google Shape;125;p17"/>
          <p:cNvPicPr preferRelativeResize="0"/>
          <p:nvPr/>
        </p:nvPicPr>
        <p:blipFill>
          <a:blip r:embed="rId4">
            <a:alphaModFix/>
          </a:blip>
          <a:stretch>
            <a:fillRect/>
          </a:stretch>
        </p:blipFill>
        <p:spPr>
          <a:xfrm>
            <a:off x="307600" y="1517150"/>
            <a:ext cx="2943225" cy="1257300"/>
          </a:xfrm>
          <a:prstGeom prst="rect">
            <a:avLst/>
          </a:prstGeom>
          <a:noFill/>
          <a:ln>
            <a:noFill/>
          </a:ln>
        </p:spPr>
      </p:pic>
    </p:spTree>
    <p:extLst>
      <p:ext uri="{BB962C8B-B14F-4D97-AF65-F5344CB8AC3E}">
        <p14:creationId xmlns:p14="http://schemas.microsoft.com/office/powerpoint/2010/main" val="3758284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p:nvPr/>
        </p:nvSpPr>
        <p:spPr>
          <a:xfrm>
            <a:off x="1" y="0"/>
            <a:ext cx="9144000" cy="11313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 name="Google Shape;132;p18"/>
          <p:cNvSpPr txBox="1">
            <a:spLocks noGrp="1"/>
          </p:cNvSpPr>
          <p:nvPr>
            <p:ph type="title"/>
          </p:nvPr>
        </p:nvSpPr>
        <p:spPr>
          <a:xfrm>
            <a:off x="-11" y="177789"/>
            <a:ext cx="8229600" cy="733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Prioritizing Candidates</a:t>
            </a:r>
            <a:endParaRPr/>
          </a:p>
        </p:txBody>
      </p:sp>
      <p:sp>
        <p:nvSpPr>
          <p:cNvPr id="133" name="Google Shape;133;p18"/>
          <p:cNvSpPr txBox="1">
            <a:spLocks noGrp="1"/>
          </p:cNvSpPr>
          <p:nvPr>
            <p:ph type="body" idx="1"/>
          </p:nvPr>
        </p:nvSpPr>
        <p:spPr>
          <a:xfrm>
            <a:off x="3344525" y="1600200"/>
            <a:ext cx="5342400" cy="4225500"/>
          </a:xfrm>
          <a:prstGeom prst="rect">
            <a:avLst/>
          </a:prstGeom>
          <a:ln w="9525" cap="flat" cmpd="sng">
            <a:solidFill>
              <a:srgbClr val="0000FF"/>
            </a:solidFill>
            <a:prstDash val="solid"/>
            <a:round/>
            <a:headEnd type="none" w="sm" len="sm"/>
            <a:tailEnd type="none" w="sm" len="sm"/>
          </a:ln>
        </p:spPr>
        <p:txBody>
          <a:bodyPr spcFirstLastPara="1" wrap="square" lIns="91425" tIns="45700" rIns="91425" bIns="45700" anchor="t" anchorCtr="0">
            <a:noAutofit/>
          </a:bodyPr>
          <a:lstStyle/>
          <a:p>
            <a:pPr marL="182880" marR="0" lvl="0" indent="-251459" algn="l" rtl="0">
              <a:lnSpc>
                <a:spcPct val="100000"/>
              </a:lnSpc>
              <a:spcBef>
                <a:spcPts val="640"/>
              </a:spcBef>
              <a:spcAft>
                <a:spcPts val="0"/>
              </a:spcAft>
              <a:buSzPts val="1800"/>
              <a:buChar char="•"/>
            </a:pPr>
            <a:r>
              <a:rPr lang="en-US" sz="1800"/>
              <a:t>OCFO Leadership Team reviews candidate processes</a:t>
            </a:r>
            <a:endParaRPr sz="1800"/>
          </a:p>
          <a:p>
            <a:pPr marL="182880" marR="0" lvl="0" indent="-251459" algn="l" rtl="0">
              <a:lnSpc>
                <a:spcPct val="100000"/>
              </a:lnSpc>
              <a:spcBef>
                <a:spcPts val="1000"/>
              </a:spcBef>
              <a:spcAft>
                <a:spcPts val="0"/>
              </a:spcAft>
              <a:buSzPts val="1800"/>
              <a:buChar char="•"/>
            </a:pPr>
            <a:r>
              <a:rPr lang="en-US" sz="1800"/>
              <a:t>High level look at the following project attributes</a:t>
            </a:r>
            <a:endParaRPr sz="1800"/>
          </a:p>
          <a:p>
            <a:pPr marL="914400" marR="0" lvl="1" indent="-342900" algn="l" rtl="0">
              <a:lnSpc>
                <a:spcPct val="100000"/>
              </a:lnSpc>
              <a:spcBef>
                <a:spcPts val="1000"/>
              </a:spcBef>
              <a:spcAft>
                <a:spcPts val="0"/>
              </a:spcAft>
              <a:buSzPts val="1800"/>
              <a:buChar char="–"/>
            </a:pPr>
            <a:r>
              <a:rPr lang="en-US" sz="1800"/>
              <a:t>Current process</a:t>
            </a:r>
            <a:endParaRPr sz="1800"/>
          </a:p>
          <a:p>
            <a:pPr marL="914400" marR="0" lvl="1" indent="-342900" algn="l" rtl="0">
              <a:lnSpc>
                <a:spcPct val="100000"/>
              </a:lnSpc>
              <a:spcBef>
                <a:spcPts val="1000"/>
              </a:spcBef>
              <a:spcAft>
                <a:spcPts val="0"/>
              </a:spcAft>
              <a:buSzPts val="1800"/>
              <a:buChar char="–"/>
            </a:pPr>
            <a:r>
              <a:rPr lang="en-US" sz="1800"/>
              <a:t>Staff hours per month</a:t>
            </a:r>
            <a:endParaRPr sz="1800"/>
          </a:p>
          <a:p>
            <a:pPr marL="914400" marR="0" lvl="1" indent="-342900" algn="l" rtl="0">
              <a:lnSpc>
                <a:spcPct val="100000"/>
              </a:lnSpc>
              <a:spcBef>
                <a:spcPts val="1000"/>
              </a:spcBef>
              <a:spcAft>
                <a:spcPts val="0"/>
              </a:spcAft>
              <a:buSzPts val="1800"/>
              <a:buChar char="–"/>
            </a:pPr>
            <a:r>
              <a:rPr lang="en-US" sz="1800"/>
              <a:t># of Systems involved</a:t>
            </a:r>
            <a:endParaRPr sz="1800"/>
          </a:p>
          <a:p>
            <a:pPr marL="914400" marR="0" lvl="1" indent="-342900" algn="l" rtl="0">
              <a:lnSpc>
                <a:spcPct val="100000"/>
              </a:lnSpc>
              <a:spcBef>
                <a:spcPts val="1000"/>
              </a:spcBef>
              <a:spcAft>
                <a:spcPts val="0"/>
              </a:spcAft>
              <a:buSzPts val="1800"/>
              <a:buChar char="–"/>
            </a:pPr>
            <a:r>
              <a:rPr lang="en-US" sz="1800"/>
              <a:t>Exception Handling</a:t>
            </a:r>
            <a:endParaRPr sz="1800"/>
          </a:p>
          <a:p>
            <a:pPr marL="914400" marR="0" lvl="1" indent="-342900" algn="l" rtl="0">
              <a:lnSpc>
                <a:spcPct val="100000"/>
              </a:lnSpc>
              <a:spcBef>
                <a:spcPts val="1000"/>
              </a:spcBef>
              <a:spcAft>
                <a:spcPts val="0"/>
              </a:spcAft>
              <a:buSzPts val="1800"/>
              <a:buChar char="–"/>
            </a:pPr>
            <a:r>
              <a:rPr lang="en-US" sz="1800"/>
              <a:t>Error Frequency</a:t>
            </a:r>
            <a:endParaRPr sz="1800"/>
          </a:p>
          <a:p>
            <a:pPr marL="182880" marR="0" lvl="0" indent="-251459" algn="l" rtl="0">
              <a:lnSpc>
                <a:spcPct val="100000"/>
              </a:lnSpc>
              <a:spcBef>
                <a:spcPts val="1000"/>
              </a:spcBef>
              <a:spcAft>
                <a:spcPts val="0"/>
              </a:spcAft>
              <a:buSzPts val="1800"/>
              <a:buChar char="•"/>
            </a:pPr>
            <a:r>
              <a:rPr lang="en-US" sz="1800"/>
              <a:t>Prioritizes based on strategic and benefit merits</a:t>
            </a:r>
            <a:endParaRPr sz="1800"/>
          </a:p>
          <a:p>
            <a:pPr marL="457200" marR="0" lvl="0" indent="0" algn="l" rtl="0">
              <a:lnSpc>
                <a:spcPct val="100000"/>
              </a:lnSpc>
              <a:spcBef>
                <a:spcPts val="1000"/>
              </a:spcBef>
              <a:spcAft>
                <a:spcPts val="1000"/>
              </a:spcAft>
              <a:buNone/>
            </a:pPr>
            <a:endParaRPr sz="1800"/>
          </a:p>
        </p:txBody>
      </p:sp>
      <p:pic>
        <p:nvPicPr>
          <p:cNvPr id="134" name="Google Shape;134;p18"/>
          <p:cNvPicPr preferRelativeResize="0"/>
          <p:nvPr/>
        </p:nvPicPr>
        <p:blipFill>
          <a:blip r:embed="rId3">
            <a:alphaModFix/>
          </a:blip>
          <a:stretch>
            <a:fillRect/>
          </a:stretch>
        </p:blipFill>
        <p:spPr>
          <a:xfrm>
            <a:off x="207750" y="1600200"/>
            <a:ext cx="2914650" cy="1219200"/>
          </a:xfrm>
          <a:prstGeom prst="rect">
            <a:avLst/>
          </a:prstGeom>
          <a:noFill/>
          <a:ln>
            <a:noFill/>
          </a:ln>
        </p:spPr>
      </p:pic>
    </p:spTree>
    <p:extLst>
      <p:ext uri="{BB962C8B-B14F-4D97-AF65-F5344CB8AC3E}">
        <p14:creationId xmlns:p14="http://schemas.microsoft.com/office/powerpoint/2010/main" val="1825748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p:nvPr/>
        </p:nvSpPr>
        <p:spPr>
          <a:xfrm>
            <a:off x="1" y="0"/>
            <a:ext cx="9144000" cy="11313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 name="Google Shape;141;p19"/>
          <p:cNvSpPr txBox="1">
            <a:spLocks noGrp="1"/>
          </p:cNvSpPr>
          <p:nvPr>
            <p:ph type="title"/>
          </p:nvPr>
        </p:nvSpPr>
        <p:spPr>
          <a:xfrm>
            <a:off x="-11" y="177789"/>
            <a:ext cx="8229600" cy="733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Evaluating &amp; Optimizing</a:t>
            </a:r>
            <a:endParaRPr/>
          </a:p>
        </p:txBody>
      </p:sp>
      <p:pic>
        <p:nvPicPr>
          <p:cNvPr id="142" name="Google Shape;142;p19"/>
          <p:cNvPicPr preferRelativeResize="0"/>
          <p:nvPr/>
        </p:nvPicPr>
        <p:blipFill>
          <a:blip r:embed="rId3">
            <a:alphaModFix/>
          </a:blip>
          <a:stretch>
            <a:fillRect/>
          </a:stretch>
        </p:blipFill>
        <p:spPr>
          <a:xfrm>
            <a:off x="132625" y="1540063"/>
            <a:ext cx="2895600" cy="1209675"/>
          </a:xfrm>
          <a:prstGeom prst="rect">
            <a:avLst/>
          </a:prstGeom>
          <a:noFill/>
          <a:ln>
            <a:noFill/>
          </a:ln>
        </p:spPr>
      </p:pic>
      <p:pic>
        <p:nvPicPr>
          <p:cNvPr id="143" name="Google Shape;143;p19"/>
          <p:cNvPicPr preferRelativeResize="0"/>
          <p:nvPr/>
        </p:nvPicPr>
        <p:blipFill>
          <a:blip r:embed="rId4">
            <a:alphaModFix/>
          </a:blip>
          <a:stretch>
            <a:fillRect/>
          </a:stretch>
        </p:blipFill>
        <p:spPr>
          <a:xfrm>
            <a:off x="3180625" y="1283700"/>
            <a:ext cx="5183798" cy="5421899"/>
          </a:xfrm>
          <a:prstGeom prst="rect">
            <a:avLst/>
          </a:prstGeom>
          <a:noFill/>
          <a:ln>
            <a:noFill/>
          </a:ln>
        </p:spPr>
      </p:pic>
    </p:spTree>
    <p:extLst>
      <p:ext uri="{BB962C8B-B14F-4D97-AF65-F5344CB8AC3E}">
        <p14:creationId xmlns:p14="http://schemas.microsoft.com/office/powerpoint/2010/main" val="1483852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 name="Rectangle 6">
            <a:extLst>
              <a:ext uri="{FF2B5EF4-FFF2-40B4-BE49-F238E27FC236}">
                <a16:creationId xmlns:a16="http://schemas.microsoft.com/office/drawing/2014/main" id="{4F5A8B1B-C424-3E4A-B4B0-0033120F89B8}"/>
              </a:ext>
            </a:extLst>
          </p:cNvPr>
          <p:cNvSpPr>
            <a:spLocks noChangeArrowheads="1"/>
          </p:cNvSpPr>
          <p:nvPr/>
        </p:nvSpPr>
        <p:spPr bwMode="auto">
          <a:xfrm>
            <a:off x="1285875" y="788348"/>
            <a:ext cx="7153275" cy="121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300" b="0" i="0" u="none" strike="noStrike" kern="0" cap="none" spc="0" normalizeH="0" baseline="0" noProof="0" dirty="0">
                <a:ln>
                  <a:noFill/>
                </a:ln>
                <a:solidFill>
                  <a:prstClr val="white"/>
                </a:solidFill>
                <a:effectLst/>
                <a:uLnTx/>
                <a:uFillTx/>
                <a:latin typeface="Verdana" panose="020B0604030504040204" pitchFamily="34" charset="0"/>
                <a:cs typeface="Arial" panose="020B0604020202020204" pitchFamily="34" charset="0"/>
              </a:rPr>
              <a:t>The FDA’s Office of Business Informatics is building a new Robotics Process Automation (RPA) capability to automate part</a:t>
            </a:r>
            <a:r>
              <a:rPr kumimoji="0" lang="en-US" sz="1300" b="0" i="0" u="none" strike="noStrike" kern="0" cap="none" spc="0" normalizeH="0" baseline="0" noProof="0" dirty="0">
                <a:ln>
                  <a:noFill/>
                </a:ln>
                <a:solidFill>
                  <a:prstClr val="white">
                    <a:lumMod val="65000"/>
                    <a:lumOff val="35000"/>
                  </a:prstClr>
                </a:solidFill>
                <a:effectLst/>
                <a:uLnTx/>
                <a:uFillTx/>
                <a:latin typeface="Verdana" panose="020B0604030504040204" pitchFamily="34" charset="0"/>
                <a:cs typeface="Arial" panose="020B0604020202020204" pitchFamily="34" charset="0"/>
              </a:rPr>
              <a:t> of the drug application intake process and assist in large-scale data quality remediation efforts.   This improves the speed and accuracy of data entry, improves data quality, and helps reduce the total time of drug review.</a:t>
            </a:r>
            <a:endParaRPr kumimoji="0" lang="en-GB" sz="1300" b="0" i="0" u="none" strike="noStrike" kern="0" cap="none" spc="0" normalizeH="0" baseline="0" noProof="0" dirty="0">
              <a:ln>
                <a:noFill/>
              </a:ln>
              <a:solidFill>
                <a:prstClr val="white">
                  <a:lumMod val="65000"/>
                  <a:lumOff val="35000"/>
                </a:prstClr>
              </a:solidFill>
              <a:effectLst/>
              <a:uLnTx/>
              <a:uFillTx/>
              <a:latin typeface="Verdana" panose="020B0604030504040204" pitchFamily="34" charset="0"/>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1400" b="0" i="0" u="none" strike="noStrike" kern="0" cap="none" spc="0" normalizeH="0" baseline="0" noProof="0" dirty="0">
              <a:ln>
                <a:noFill/>
              </a:ln>
              <a:solidFill>
                <a:prstClr val="white"/>
              </a:solidFill>
              <a:effectLst/>
              <a:uLnTx/>
              <a:uFillTx/>
              <a:latin typeface="Verdana" panose="020B0604030504040204" pitchFamily="34" charset="0"/>
              <a:cs typeface="Arial" panose="020B0604020202020204" pitchFamily="34" charset="0"/>
            </a:endParaRPr>
          </a:p>
        </p:txBody>
      </p:sp>
      <p:sp>
        <p:nvSpPr>
          <p:cNvPr id="31" name="TextBox 21">
            <a:extLst>
              <a:ext uri="{FF2B5EF4-FFF2-40B4-BE49-F238E27FC236}">
                <a16:creationId xmlns:a16="http://schemas.microsoft.com/office/drawing/2014/main" id="{E5818E68-E7C3-CD40-BA37-20664D03B0F8}"/>
              </a:ext>
            </a:extLst>
          </p:cNvPr>
          <p:cNvSpPr txBox="1">
            <a:spLocks noChangeArrowheads="1"/>
          </p:cNvSpPr>
          <p:nvPr/>
        </p:nvSpPr>
        <p:spPr bwMode="auto">
          <a:xfrm>
            <a:off x="223838" y="2048320"/>
            <a:ext cx="2743200" cy="241300"/>
          </a:xfrm>
          <a:prstGeom prst="rect">
            <a:avLst/>
          </a:prstGeom>
          <a:solidFill>
            <a:srgbClr val="86BC25"/>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588">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marL="1588" marR="0" lvl="0" indent="0" algn="ctr" defTabSz="914400" eaLnBrk="1" fontAlgn="base" latinLnBrk="0" hangingPunct="1">
              <a:lnSpc>
                <a:spcPct val="106000"/>
              </a:lnSpc>
              <a:spcBef>
                <a:spcPct val="80000"/>
              </a:spcBef>
              <a:spcAft>
                <a:spcPct val="0"/>
              </a:spcAft>
              <a:buClr>
                <a:srgbClr val="000000"/>
              </a:buClr>
              <a:buSzTx/>
              <a:buFontTx/>
              <a:buNone/>
              <a:tabLst/>
              <a:defRPr/>
            </a:pPr>
            <a:r>
              <a:rPr kumimoji="0" lang="en-US" altLang="en-US" sz="1000" b="1" i="0" u="none" strike="noStrike" kern="0" cap="none" spc="0" normalizeH="0" baseline="0" noProof="0">
                <a:ln>
                  <a:noFill/>
                </a:ln>
                <a:solidFill>
                  <a:prstClr val="black"/>
                </a:solidFill>
                <a:effectLst/>
                <a:uLnTx/>
                <a:uFillTx/>
                <a:latin typeface="Verdana" panose="020B0604030504040204" pitchFamily="34" charset="0"/>
                <a:cs typeface="Arial" panose="020B0604020202020204" pitchFamily="34" charset="0"/>
              </a:rPr>
              <a:t>Issue</a:t>
            </a:r>
            <a:endParaRPr kumimoji="0" lang="en-US" altLang="en-US" sz="600" b="1" i="0" u="none" strike="noStrike" kern="0" cap="none" spc="0" normalizeH="0" baseline="0" noProof="0">
              <a:ln>
                <a:noFill/>
              </a:ln>
              <a:solidFill>
                <a:prstClr val="black"/>
              </a:solidFill>
              <a:effectLst/>
              <a:uLnTx/>
              <a:uFillTx/>
              <a:latin typeface="Verdana" panose="020B0604030504040204" pitchFamily="34" charset="0"/>
              <a:cs typeface="Arial" panose="020B0604020202020204" pitchFamily="34" charset="0"/>
            </a:endParaRPr>
          </a:p>
        </p:txBody>
      </p:sp>
      <p:sp>
        <p:nvSpPr>
          <p:cNvPr id="32" name="TextBox 75">
            <a:extLst>
              <a:ext uri="{FF2B5EF4-FFF2-40B4-BE49-F238E27FC236}">
                <a16:creationId xmlns:a16="http://schemas.microsoft.com/office/drawing/2014/main" id="{495C1BF3-61D8-044E-9494-0379C1CFC212}"/>
              </a:ext>
            </a:extLst>
          </p:cNvPr>
          <p:cNvSpPr txBox="1">
            <a:spLocks noChangeArrowheads="1"/>
          </p:cNvSpPr>
          <p:nvPr/>
        </p:nvSpPr>
        <p:spPr bwMode="auto">
          <a:xfrm>
            <a:off x="6057900" y="2048320"/>
            <a:ext cx="2705100" cy="241300"/>
          </a:xfrm>
          <a:prstGeom prst="rect">
            <a:avLst/>
          </a:prstGeom>
          <a:solidFill>
            <a:srgbClr val="86BC25"/>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588">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marL="1588" marR="0" lvl="0" indent="0" algn="ctr" defTabSz="914400" eaLnBrk="1" fontAlgn="base" latinLnBrk="0" hangingPunct="1">
              <a:lnSpc>
                <a:spcPct val="106000"/>
              </a:lnSpc>
              <a:spcBef>
                <a:spcPct val="80000"/>
              </a:spcBef>
              <a:spcAft>
                <a:spcPct val="0"/>
              </a:spcAft>
              <a:buClr>
                <a:srgbClr val="000000"/>
              </a:buClr>
              <a:buSzTx/>
              <a:buFontTx/>
              <a:buNone/>
              <a:tabLst/>
              <a:defRPr/>
            </a:pPr>
            <a:r>
              <a:rPr kumimoji="0" lang="en-US" altLang="en-US" sz="1000" b="1" i="0" u="none" strike="noStrike" kern="0" cap="none" spc="0" normalizeH="0" baseline="0" noProof="0">
                <a:ln>
                  <a:noFill/>
                </a:ln>
                <a:solidFill>
                  <a:prstClr val="black"/>
                </a:solidFill>
                <a:effectLst/>
                <a:uLnTx/>
                <a:uFillTx/>
                <a:latin typeface="Verdana" panose="020B0604030504040204" pitchFamily="34" charset="0"/>
                <a:cs typeface="Arial" panose="020B0604020202020204" pitchFamily="34" charset="0"/>
              </a:rPr>
              <a:t>Impact</a:t>
            </a:r>
            <a:endParaRPr kumimoji="0" lang="en-US" altLang="en-US" sz="600" b="1" i="0" u="none" strike="noStrike" kern="0" cap="none" spc="0" normalizeH="0" baseline="0" noProof="0">
              <a:ln>
                <a:noFill/>
              </a:ln>
              <a:solidFill>
                <a:prstClr val="black"/>
              </a:solidFill>
              <a:effectLst/>
              <a:uLnTx/>
              <a:uFillTx/>
              <a:latin typeface="Verdana" panose="020B0604030504040204" pitchFamily="34" charset="0"/>
              <a:cs typeface="Arial" panose="020B0604020202020204" pitchFamily="34" charset="0"/>
            </a:endParaRPr>
          </a:p>
        </p:txBody>
      </p:sp>
      <p:sp>
        <p:nvSpPr>
          <p:cNvPr id="33" name="TextBox 76">
            <a:extLst>
              <a:ext uri="{FF2B5EF4-FFF2-40B4-BE49-F238E27FC236}">
                <a16:creationId xmlns:a16="http://schemas.microsoft.com/office/drawing/2014/main" id="{CCA8DEE8-931F-954A-804B-58BB24AD7D74}"/>
              </a:ext>
            </a:extLst>
          </p:cNvPr>
          <p:cNvSpPr txBox="1">
            <a:spLocks noChangeArrowheads="1"/>
          </p:cNvSpPr>
          <p:nvPr/>
        </p:nvSpPr>
        <p:spPr bwMode="auto">
          <a:xfrm>
            <a:off x="3141663" y="2048320"/>
            <a:ext cx="2743200" cy="241300"/>
          </a:xfrm>
          <a:prstGeom prst="rect">
            <a:avLst/>
          </a:prstGeom>
          <a:solidFill>
            <a:srgbClr val="86BC25"/>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588">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marL="1588" marR="0" lvl="0" indent="0" algn="ctr" defTabSz="914400" eaLnBrk="1" fontAlgn="base" latinLnBrk="0" hangingPunct="1">
              <a:lnSpc>
                <a:spcPct val="106000"/>
              </a:lnSpc>
              <a:spcBef>
                <a:spcPct val="80000"/>
              </a:spcBef>
              <a:spcAft>
                <a:spcPct val="0"/>
              </a:spcAft>
              <a:buClr>
                <a:srgbClr val="000000"/>
              </a:buClr>
              <a:buSzTx/>
              <a:buFontTx/>
              <a:buNone/>
              <a:tabLst/>
              <a:defRPr/>
            </a:pPr>
            <a:r>
              <a:rPr kumimoji="0" lang="en-US" altLang="en-US" sz="1000" b="1" i="0" u="none" strike="noStrike" kern="0" cap="none" spc="0" normalizeH="0" baseline="0" noProof="0">
                <a:ln>
                  <a:noFill/>
                </a:ln>
                <a:solidFill>
                  <a:prstClr val="black"/>
                </a:solidFill>
                <a:effectLst/>
                <a:uLnTx/>
                <a:uFillTx/>
                <a:latin typeface="Verdana" panose="020B0604030504040204" pitchFamily="34" charset="0"/>
                <a:cs typeface="Arial" panose="020B0604020202020204" pitchFamily="34" charset="0"/>
              </a:rPr>
              <a:t>Action</a:t>
            </a:r>
            <a:endParaRPr kumimoji="0" lang="en-US" altLang="en-US" sz="600" b="1" i="0" u="none" strike="noStrike" kern="0" cap="none" spc="0" normalizeH="0" baseline="0" noProof="0">
              <a:ln>
                <a:noFill/>
              </a:ln>
              <a:solidFill>
                <a:prstClr val="black"/>
              </a:solidFill>
              <a:effectLst/>
              <a:uLnTx/>
              <a:uFillTx/>
              <a:latin typeface="Verdana" panose="020B0604030504040204" pitchFamily="34" charset="0"/>
              <a:cs typeface="Arial" panose="020B0604020202020204" pitchFamily="34" charset="0"/>
            </a:endParaRPr>
          </a:p>
        </p:txBody>
      </p:sp>
      <p:pic>
        <p:nvPicPr>
          <p:cNvPr id="34" name="Picture 1">
            <a:extLst>
              <a:ext uri="{FF2B5EF4-FFF2-40B4-BE49-F238E27FC236}">
                <a16:creationId xmlns:a16="http://schemas.microsoft.com/office/drawing/2014/main" id="{53F3B155-D82E-1B49-A293-876EEC0D9E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2425" y="838200"/>
            <a:ext cx="798513"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itle 1">
            <a:extLst>
              <a:ext uri="{FF2B5EF4-FFF2-40B4-BE49-F238E27FC236}">
                <a16:creationId xmlns:a16="http://schemas.microsoft.com/office/drawing/2014/main" id="{0E36FB64-057B-F24E-8116-B6AC3E40F3B5}"/>
              </a:ext>
            </a:extLst>
          </p:cNvPr>
          <p:cNvSpPr txBox="1">
            <a:spLocks/>
          </p:cNvSpPr>
          <p:nvPr/>
        </p:nvSpPr>
        <p:spPr bwMode="gray">
          <a:xfrm>
            <a:off x="376238" y="317500"/>
            <a:ext cx="85502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ctr" anchorCtr="0" compatLnSpc="1">
            <a:prstTxWarp prst="textNoShape">
              <a:avLst/>
            </a:prstTxWarp>
            <a:noAutofit/>
          </a:bodyPr>
          <a:lstStyle>
            <a:lvl1pPr algn="l" rtl="0" eaLnBrk="0" fontAlgn="base" hangingPunct="0">
              <a:spcBef>
                <a:spcPct val="0"/>
              </a:spcBef>
              <a:spcAft>
                <a:spcPct val="0"/>
              </a:spcAft>
              <a:defRPr sz="2000" kern="1200">
                <a:solidFill>
                  <a:schemeClr val="tx1"/>
                </a:solidFill>
                <a:latin typeface="+mj-lt"/>
                <a:ea typeface="+mj-ea"/>
                <a:cs typeface="+mj-cs"/>
              </a:defRPr>
            </a:lvl1pPr>
            <a:lvl2pPr algn="l" rtl="0" eaLnBrk="0" fontAlgn="base" hangingPunct="0">
              <a:spcBef>
                <a:spcPct val="0"/>
              </a:spcBef>
              <a:spcAft>
                <a:spcPct val="0"/>
              </a:spcAft>
              <a:defRPr sz="2000">
                <a:solidFill>
                  <a:schemeClr val="tx1"/>
                </a:solidFill>
                <a:latin typeface="Verdana" panose="020B0604030504040204" pitchFamily="34" charset="0"/>
              </a:defRPr>
            </a:lvl2pPr>
            <a:lvl3pPr algn="l" rtl="0" eaLnBrk="0" fontAlgn="base" hangingPunct="0">
              <a:spcBef>
                <a:spcPct val="0"/>
              </a:spcBef>
              <a:spcAft>
                <a:spcPct val="0"/>
              </a:spcAft>
              <a:defRPr sz="2000">
                <a:solidFill>
                  <a:schemeClr val="tx1"/>
                </a:solidFill>
                <a:latin typeface="Verdana" panose="020B0604030504040204" pitchFamily="34" charset="0"/>
              </a:defRPr>
            </a:lvl3pPr>
            <a:lvl4pPr algn="l" rtl="0" eaLnBrk="0" fontAlgn="base" hangingPunct="0">
              <a:spcBef>
                <a:spcPct val="0"/>
              </a:spcBef>
              <a:spcAft>
                <a:spcPct val="0"/>
              </a:spcAft>
              <a:defRPr sz="2000">
                <a:solidFill>
                  <a:schemeClr val="tx1"/>
                </a:solidFill>
                <a:latin typeface="Verdana" panose="020B0604030504040204" pitchFamily="34" charset="0"/>
              </a:defRPr>
            </a:lvl4pPr>
            <a:lvl5pPr algn="l" rtl="0" eaLnBrk="0" fontAlgn="base" hangingPunct="0">
              <a:spcBef>
                <a:spcPct val="0"/>
              </a:spcBef>
              <a:spcAft>
                <a:spcPct val="0"/>
              </a:spcAft>
              <a:defRPr sz="2000">
                <a:solidFill>
                  <a:schemeClr val="tx1"/>
                </a:solidFill>
                <a:latin typeface="Verdana" panose="020B0604030504040204" pitchFamily="34" charset="0"/>
              </a:defRPr>
            </a:lvl5pPr>
            <a:lvl6pPr marL="457200" algn="l" rtl="0" fontAlgn="base">
              <a:spcBef>
                <a:spcPct val="0"/>
              </a:spcBef>
              <a:spcAft>
                <a:spcPct val="0"/>
              </a:spcAft>
              <a:defRPr sz="2000">
                <a:solidFill>
                  <a:schemeClr val="tx1"/>
                </a:solidFill>
                <a:latin typeface="Verdana" panose="020B0604030504040204" pitchFamily="34" charset="0"/>
              </a:defRPr>
            </a:lvl6pPr>
            <a:lvl7pPr marL="914400" algn="l" rtl="0" fontAlgn="base">
              <a:spcBef>
                <a:spcPct val="0"/>
              </a:spcBef>
              <a:spcAft>
                <a:spcPct val="0"/>
              </a:spcAft>
              <a:defRPr sz="2000">
                <a:solidFill>
                  <a:schemeClr val="tx1"/>
                </a:solidFill>
                <a:latin typeface="Verdana" panose="020B0604030504040204" pitchFamily="34" charset="0"/>
              </a:defRPr>
            </a:lvl7pPr>
            <a:lvl8pPr marL="1371600" algn="l" rtl="0" fontAlgn="base">
              <a:spcBef>
                <a:spcPct val="0"/>
              </a:spcBef>
              <a:spcAft>
                <a:spcPct val="0"/>
              </a:spcAft>
              <a:defRPr sz="2000">
                <a:solidFill>
                  <a:schemeClr val="tx1"/>
                </a:solidFill>
                <a:latin typeface="Verdana" panose="020B0604030504040204" pitchFamily="34" charset="0"/>
              </a:defRPr>
            </a:lvl8pPr>
            <a:lvl9pPr marL="1828800" algn="l" rtl="0" fontAlgn="base">
              <a:spcBef>
                <a:spcPct val="0"/>
              </a:spcBef>
              <a:spcAft>
                <a:spcPct val="0"/>
              </a:spcAft>
              <a:defRPr sz="20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ysClr val="window" lastClr="FFFFFF"/>
                </a:solidFill>
                <a:effectLst/>
                <a:uLnTx/>
                <a:uFillTx/>
                <a:latin typeface="Verdana"/>
                <a:ea typeface="+mj-ea"/>
                <a:cs typeface="+mj-cs"/>
              </a:rPr>
              <a:t>Food and Drug Administration (FDA)</a:t>
            </a:r>
            <a:endParaRPr kumimoji="0" lang="en-US" altLang="en-US" sz="2000" b="1" i="0" u="none" strike="noStrike" kern="1200" cap="none" spc="0" normalizeH="0" baseline="0" noProof="0" dirty="0">
              <a:ln>
                <a:noFill/>
              </a:ln>
              <a:solidFill>
                <a:sysClr val="window" lastClr="FFFFFF"/>
              </a:solidFill>
              <a:effectLst/>
              <a:uLnTx/>
              <a:uFillTx/>
              <a:latin typeface="Verdana"/>
              <a:ea typeface="+mj-ea"/>
              <a:cs typeface="+mj-cs"/>
            </a:endParaRPr>
          </a:p>
        </p:txBody>
      </p:sp>
      <p:sp>
        <p:nvSpPr>
          <p:cNvPr id="36" name="Text Placeholder 3">
            <a:extLst>
              <a:ext uri="{FF2B5EF4-FFF2-40B4-BE49-F238E27FC236}">
                <a16:creationId xmlns:a16="http://schemas.microsoft.com/office/drawing/2014/main" id="{AD92EA24-ED29-424C-8264-223309C220FE}"/>
              </a:ext>
            </a:extLst>
          </p:cNvPr>
          <p:cNvSpPr txBox="1">
            <a:spLocks/>
          </p:cNvSpPr>
          <p:nvPr/>
        </p:nvSpPr>
        <p:spPr bwMode="auto">
          <a:xfrm>
            <a:off x="241300" y="2322957"/>
            <a:ext cx="2720975"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ts val="1000"/>
              </a:spcAft>
              <a:buSzPct val="100000"/>
              <a:defRPr sz="1200" kern="1200">
                <a:solidFill>
                  <a:schemeClr val="tx1"/>
                </a:solidFill>
                <a:latin typeface="+mn-lt"/>
                <a:ea typeface="+mn-ea"/>
                <a:cs typeface="+mn-cs"/>
              </a:defRPr>
            </a:lvl1pPr>
            <a:lvl2pPr marL="127000" indent="-127000" algn="l" rtl="0" eaLnBrk="0" fontAlgn="base" hangingPunct="0">
              <a:spcBef>
                <a:spcPct val="0"/>
              </a:spcBef>
              <a:spcAft>
                <a:spcPts val="1000"/>
              </a:spcAft>
              <a:buSzPct val="100000"/>
              <a:buFont typeface="Arial" panose="020B0604020202020204" pitchFamily="34" charset="0"/>
              <a:buChar char="•"/>
              <a:defRPr lang="en-US" sz="1200" kern="1200" dirty="0">
                <a:solidFill>
                  <a:schemeClr val="tx1"/>
                </a:solidFill>
                <a:latin typeface="+mn-lt"/>
                <a:ea typeface="+mn-ea"/>
                <a:cs typeface="+mn-cs"/>
              </a:defRPr>
            </a:lvl2pPr>
            <a:lvl3pPr marL="279400" indent="-127000" algn="l" rtl="0" eaLnBrk="0" fontAlgn="base" hangingPunct="0">
              <a:spcBef>
                <a:spcPct val="0"/>
              </a:spcBef>
              <a:spcAft>
                <a:spcPts val="1000"/>
              </a:spcAft>
              <a:buSzPct val="100000"/>
              <a:buFont typeface="Arial" panose="020B0604020202020204" pitchFamily="34" charset="0"/>
              <a:buChar char="−"/>
              <a:defRPr lang="en-US" sz="1200" kern="1200" dirty="0">
                <a:solidFill>
                  <a:schemeClr val="tx1"/>
                </a:solidFill>
                <a:latin typeface="+mn-lt"/>
                <a:ea typeface="+mn-ea"/>
                <a:cs typeface="+mn-cs"/>
              </a:defRPr>
            </a:lvl3pPr>
            <a:lvl4pPr marL="431800" indent="-127000" algn="l" rtl="0" eaLnBrk="0" fontAlgn="base" hangingPunct="0">
              <a:spcBef>
                <a:spcPct val="0"/>
              </a:spcBef>
              <a:spcAft>
                <a:spcPts val="1000"/>
              </a:spcAft>
              <a:buSzPct val="100000"/>
              <a:buFont typeface="Arial" panose="020B0604020202020204" pitchFamily="34" charset="0"/>
              <a:buChar char="◦"/>
              <a:defRPr lang="en-US" sz="1200" kern="1200" dirty="0">
                <a:solidFill>
                  <a:schemeClr val="tx1"/>
                </a:solidFill>
                <a:latin typeface="+mn-lt"/>
                <a:ea typeface="+mn-ea"/>
                <a:cs typeface="+mn-cs"/>
              </a:defRPr>
            </a:lvl4pPr>
            <a:lvl5pPr marL="584200" indent="-127000" algn="l" defTabSz="798513" rtl="0" eaLnBrk="0" fontAlgn="base" hangingPunct="0">
              <a:spcBef>
                <a:spcPct val="0"/>
              </a:spcBef>
              <a:spcAft>
                <a:spcPts val="1000"/>
              </a:spcAft>
              <a:buSzPct val="100000"/>
              <a:buFont typeface="Arial" panose="020B0604020202020204" pitchFamily="34" charset="0"/>
              <a:buChar char="−"/>
              <a:defRPr lang="en-US" sz="1200" kern="1200" dirty="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127000" marR="0" lvl="1" indent="-127000" algn="l" defTabSz="914400" rtl="0" eaLnBrk="0" fontAlgn="base" latinLnBrk="0" hangingPunct="0">
              <a:lnSpc>
                <a:spcPct val="100000"/>
              </a:lnSpc>
              <a:spcBef>
                <a:spcPct val="0"/>
              </a:spcBef>
              <a:spcAft>
                <a:spcPts val="1000"/>
              </a:spcAft>
              <a:buClrTx/>
              <a:buSzPct val="100000"/>
              <a:buFont typeface="Arial" panose="020B0604020202020204" pitchFamily="34" charset="0"/>
              <a:buChar char="•"/>
              <a:tabLst/>
              <a:defRPr/>
            </a:pPr>
            <a:r>
              <a:rPr kumimoji="0" lang="en-US" sz="880" b="0" i="0" u="none" strike="noStrike" kern="1200" cap="none" spc="0" normalizeH="0" baseline="0" noProof="0">
                <a:ln>
                  <a:noFill/>
                </a:ln>
                <a:solidFill>
                  <a:sysClr val="window" lastClr="FFFFFF"/>
                </a:solidFill>
                <a:effectLst/>
                <a:uLnTx/>
                <a:uFillTx/>
                <a:latin typeface="Verdana"/>
                <a:ea typeface="+mn-ea"/>
                <a:cs typeface="+mn-cs"/>
              </a:rPr>
              <a:t>CDER receives thousands of applications for new original drugs (NDA), generics (ANDA), and biologics (BLA). FDA's legacy state included paying a team of nearly 20 full-time personnel to perform manual data entry of application PDFS into the reviewer system.</a:t>
            </a:r>
          </a:p>
          <a:p>
            <a:pPr marL="127000" marR="0" lvl="1" indent="-127000" algn="l" defTabSz="914400" rtl="0" eaLnBrk="0" fontAlgn="base" latinLnBrk="0" hangingPunct="0">
              <a:lnSpc>
                <a:spcPct val="100000"/>
              </a:lnSpc>
              <a:spcBef>
                <a:spcPct val="0"/>
              </a:spcBef>
              <a:spcAft>
                <a:spcPts val="1000"/>
              </a:spcAft>
              <a:buClrTx/>
              <a:buSzPct val="100000"/>
              <a:buFont typeface="Arial" panose="020B0604020202020204" pitchFamily="34" charset="0"/>
              <a:buChar char="•"/>
              <a:tabLst/>
              <a:defRPr/>
            </a:pPr>
            <a:r>
              <a:rPr kumimoji="0" lang="en-US" sz="880" b="0" i="0" u="none" strike="noStrike" kern="1200" cap="none" spc="0" normalizeH="0" baseline="0" noProof="0">
                <a:ln>
                  <a:noFill/>
                </a:ln>
                <a:solidFill>
                  <a:sysClr val="window" lastClr="FFFFFF"/>
                </a:solidFill>
                <a:effectLst/>
                <a:uLnTx/>
                <a:uFillTx/>
                <a:latin typeface="Verdana"/>
                <a:ea typeface="+mn-ea"/>
                <a:cs typeface="+mn-cs"/>
              </a:rPr>
              <a:t>Declining top line budgets and pressure to improve the speed and accuracy of application review has led FDA to rethink this process. </a:t>
            </a:r>
          </a:p>
        </p:txBody>
      </p:sp>
      <p:sp>
        <p:nvSpPr>
          <p:cNvPr id="37" name="Text Placeholder 4">
            <a:extLst>
              <a:ext uri="{FF2B5EF4-FFF2-40B4-BE49-F238E27FC236}">
                <a16:creationId xmlns:a16="http://schemas.microsoft.com/office/drawing/2014/main" id="{D1FECB85-5FAE-8E46-A48D-BDF34E10C97C}"/>
              </a:ext>
            </a:extLst>
          </p:cNvPr>
          <p:cNvSpPr txBox="1">
            <a:spLocks/>
          </p:cNvSpPr>
          <p:nvPr/>
        </p:nvSpPr>
        <p:spPr bwMode="auto">
          <a:xfrm>
            <a:off x="3125788" y="2322957"/>
            <a:ext cx="2722562"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ts val="1000"/>
              </a:spcAft>
              <a:buSzPct val="100000"/>
              <a:defRPr sz="1200" kern="1200">
                <a:solidFill>
                  <a:schemeClr val="tx1"/>
                </a:solidFill>
                <a:latin typeface="+mn-lt"/>
                <a:ea typeface="+mn-ea"/>
                <a:cs typeface="+mn-cs"/>
              </a:defRPr>
            </a:lvl1pPr>
            <a:lvl2pPr marL="127000" indent="-127000" algn="l" rtl="0" eaLnBrk="0" fontAlgn="base" hangingPunct="0">
              <a:spcBef>
                <a:spcPct val="0"/>
              </a:spcBef>
              <a:spcAft>
                <a:spcPts val="1000"/>
              </a:spcAft>
              <a:buSzPct val="100000"/>
              <a:buFont typeface="Arial" panose="020B0604020202020204" pitchFamily="34" charset="0"/>
              <a:buChar char="•"/>
              <a:defRPr lang="en-US" sz="1200" kern="1200" dirty="0">
                <a:solidFill>
                  <a:schemeClr val="tx1"/>
                </a:solidFill>
                <a:latin typeface="+mn-lt"/>
                <a:ea typeface="+mn-ea"/>
                <a:cs typeface="+mn-cs"/>
              </a:defRPr>
            </a:lvl2pPr>
            <a:lvl3pPr marL="279400" indent="-127000" algn="l" rtl="0" eaLnBrk="0" fontAlgn="base" hangingPunct="0">
              <a:spcBef>
                <a:spcPct val="0"/>
              </a:spcBef>
              <a:spcAft>
                <a:spcPts val="1000"/>
              </a:spcAft>
              <a:buSzPct val="100000"/>
              <a:buFont typeface="Arial" panose="020B0604020202020204" pitchFamily="34" charset="0"/>
              <a:buChar char="−"/>
              <a:defRPr lang="en-US" sz="1200" kern="1200" dirty="0">
                <a:solidFill>
                  <a:schemeClr val="tx1"/>
                </a:solidFill>
                <a:latin typeface="+mn-lt"/>
                <a:ea typeface="+mn-ea"/>
                <a:cs typeface="+mn-cs"/>
              </a:defRPr>
            </a:lvl3pPr>
            <a:lvl4pPr marL="431800" indent="-127000" algn="l" rtl="0" eaLnBrk="0" fontAlgn="base" hangingPunct="0">
              <a:spcBef>
                <a:spcPct val="0"/>
              </a:spcBef>
              <a:spcAft>
                <a:spcPts val="1000"/>
              </a:spcAft>
              <a:buSzPct val="100000"/>
              <a:buFont typeface="Arial" panose="020B0604020202020204" pitchFamily="34" charset="0"/>
              <a:buChar char="◦"/>
              <a:defRPr lang="en-US" sz="1200" kern="1200" dirty="0">
                <a:solidFill>
                  <a:schemeClr val="tx1"/>
                </a:solidFill>
                <a:latin typeface="+mn-lt"/>
                <a:ea typeface="+mn-ea"/>
                <a:cs typeface="+mn-cs"/>
              </a:defRPr>
            </a:lvl4pPr>
            <a:lvl5pPr marL="584200" indent="-127000" algn="l" defTabSz="798513" rtl="0" eaLnBrk="0" fontAlgn="base" hangingPunct="0">
              <a:spcBef>
                <a:spcPct val="0"/>
              </a:spcBef>
              <a:spcAft>
                <a:spcPts val="1000"/>
              </a:spcAft>
              <a:buSzPct val="100000"/>
              <a:buFont typeface="Arial" panose="020B0604020202020204" pitchFamily="34" charset="0"/>
              <a:buChar char="−"/>
              <a:defRPr lang="en-US" sz="1200" kern="1200" dirty="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127000" marR="0" lvl="1" indent="-127000" algn="l" defTabSz="914400" rtl="0" eaLnBrk="0" fontAlgn="base" latinLnBrk="0" hangingPunct="0">
              <a:lnSpc>
                <a:spcPct val="100000"/>
              </a:lnSpc>
              <a:spcBef>
                <a:spcPct val="0"/>
              </a:spcBef>
              <a:spcAft>
                <a:spcPts val="1000"/>
              </a:spcAft>
              <a:buClrTx/>
              <a:buSzPct val="100000"/>
              <a:buFont typeface="Arial" panose="020B0604020202020204" pitchFamily="34" charset="0"/>
              <a:buChar char="•"/>
              <a:tabLst/>
              <a:defRPr/>
            </a:pPr>
            <a:r>
              <a:rPr kumimoji="0" lang="en-US" sz="880" b="1" i="1" u="none" strike="noStrike" kern="1200" cap="none" spc="0" normalizeH="0" baseline="0" noProof="0">
                <a:ln>
                  <a:noFill/>
                </a:ln>
                <a:solidFill>
                  <a:sysClr val="window" lastClr="FFFFFF"/>
                </a:solidFill>
                <a:effectLst/>
                <a:uLnTx/>
                <a:uFillTx/>
                <a:latin typeface="Verdana"/>
                <a:ea typeface="+mn-ea"/>
                <a:cs typeface="+mn-cs"/>
              </a:rPr>
              <a:t>Conducted Operating Model Assessment</a:t>
            </a:r>
          </a:p>
          <a:p>
            <a:pPr marL="127000" marR="0" lvl="1" indent="-127000" algn="l" defTabSz="914400" rtl="0" eaLnBrk="0" fontAlgn="base" latinLnBrk="0" hangingPunct="0">
              <a:lnSpc>
                <a:spcPct val="100000"/>
              </a:lnSpc>
              <a:spcBef>
                <a:spcPct val="0"/>
              </a:spcBef>
              <a:spcAft>
                <a:spcPts val="1000"/>
              </a:spcAft>
              <a:buClrTx/>
              <a:buSzPct val="100000"/>
              <a:buFont typeface="Arial" panose="020B0604020202020204" pitchFamily="34" charset="0"/>
              <a:buChar char="•"/>
              <a:tabLst/>
              <a:defRPr/>
            </a:pPr>
            <a:r>
              <a:rPr kumimoji="0" lang="en-US" sz="880" b="1" i="1" u="none" strike="noStrike" kern="1200" cap="none" spc="0" normalizeH="0" baseline="0" noProof="0">
                <a:ln>
                  <a:noFill/>
                </a:ln>
                <a:solidFill>
                  <a:sysClr val="window" lastClr="FFFFFF"/>
                </a:solidFill>
                <a:effectLst/>
                <a:uLnTx/>
                <a:uFillTx/>
                <a:latin typeface="Verdana"/>
                <a:ea typeface="+mn-ea"/>
                <a:cs typeface="+mn-cs"/>
              </a:rPr>
              <a:t>Candidate Process Evaluation: </a:t>
            </a:r>
            <a:r>
              <a:rPr kumimoji="0" lang="en-US" sz="880" b="0" i="0" u="none" strike="noStrike" kern="1200" cap="none" spc="0" normalizeH="0" baseline="0" noProof="0">
                <a:ln>
                  <a:noFill/>
                </a:ln>
                <a:solidFill>
                  <a:sysClr val="window" lastClr="FFFFFF"/>
                </a:solidFill>
                <a:effectLst/>
                <a:uLnTx/>
                <a:uFillTx/>
                <a:latin typeface="Verdana"/>
                <a:ea typeface="+mn-ea"/>
                <a:cs typeface="+mn-cs"/>
              </a:rPr>
              <a:t>Identified manual, high-transaction processes.</a:t>
            </a:r>
          </a:p>
          <a:p>
            <a:pPr marL="127000" marR="0" lvl="1" indent="-127000" algn="l" defTabSz="914400" rtl="0" eaLnBrk="0" fontAlgn="base" latinLnBrk="0" hangingPunct="0">
              <a:lnSpc>
                <a:spcPct val="100000"/>
              </a:lnSpc>
              <a:spcBef>
                <a:spcPct val="0"/>
              </a:spcBef>
              <a:spcAft>
                <a:spcPts val="1000"/>
              </a:spcAft>
              <a:buClrTx/>
              <a:buSzPct val="100000"/>
              <a:buFont typeface="Arial" panose="020B0604020202020204" pitchFamily="34" charset="0"/>
              <a:buChar char="•"/>
              <a:tabLst/>
              <a:defRPr/>
            </a:pPr>
            <a:r>
              <a:rPr kumimoji="0" lang="en-US" sz="880" b="1" i="1" u="none" strike="noStrike" kern="1200" cap="none" spc="0" normalizeH="0" baseline="0" noProof="0">
                <a:ln>
                  <a:noFill/>
                </a:ln>
                <a:solidFill>
                  <a:sysClr val="window" lastClr="FFFFFF"/>
                </a:solidFill>
                <a:effectLst/>
                <a:uLnTx/>
                <a:uFillTx/>
                <a:latin typeface="Verdana"/>
                <a:ea typeface="+mn-ea"/>
                <a:cs typeface="+mn-cs"/>
              </a:rPr>
              <a:t>Process Robotics Vendor Analysis</a:t>
            </a:r>
            <a:r>
              <a:rPr kumimoji="0" lang="en-US" sz="880" b="0" i="0" u="none" strike="noStrike" kern="1200" cap="none" spc="0" normalizeH="0" baseline="0" noProof="0">
                <a:ln>
                  <a:noFill/>
                </a:ln>
                <a:solidFill>
                  <a:sysClr val="window" lastClr="FFFFFF"/>
                </a:solidFill>
                <a:effectLst/>
                <a:uLnTx/>
                <a:uFillTx/>
                <a:latin typeface="Verdana"/>
                <a:ea typeface="+mn-ea"/>
                <a:cs typeface="+mn-cs"/>
              </a:rPr>
              <a:t>: Conducted an analysis of eight RPA vendors. </a:t>
            </a:r>
          </a:p>
          <a:p>
            <a:pPr marL="127000" marR="0" lvl="1" indent="-127000" algn="l" defTabSz="914400" rtl="0" eaLnBrk="0" fontAlgn="base" latinLnBrk="0" hangingPunct="0">
              <a:lnSpc>
                <a:spcPct val="100000"/>
              </a:lnSpc>
              <a:spcBef>
                <a:spcPct val="0"/>
              </a:spcBef>
              <a:spcAft>
                <a:spcPts val="1000"/>
              </a:spcAft>
              <a:buClrTx/>
              <a:buSzPct val="100000"/>
              <a:buFont typeface="Arial" panose="020B0604020202020204" pitchFamily="34" charset="0"/>
              <a:buChar char="•"/>
              <a:tabLst/>
              <a:defRPr/>
            </a:pPr>
            <a:r>
              <a:rPr kumimoji="0" lang="en-US" sz="880" b="1" i="1" u="none" strike="noStrike" kern="1200" cap="none" spc="0" normalizeH="0" baseline="0" noProof="0">
                <a:ln>
                  <a:noFill/>
                </a:ln>
                <a:solidFill>
                  <a:sysClr val="window" lastClr="FFFFFF"/>
                </a:solidFill>
                <a:effectLst/>
                <a:uLnTx/>
                <a:uFillTx/>
                <a:latin typeface="Verdana"/>
                <a:ea typeface="+mn-ea"/>
                <a:cs typeface="+mn-cs"/>
              </a:rPr>
              <a:t>Proof of Concept and Implementation: </a:t>
            </a:r>
            <a:r>
              <a:rPr kumimoji="0" lang="en-US" sz="880" b="0" i="0" u="none" strike="noStrike" kern="1200" cap="none" spc="0" normalizeH="0" baseline="0" noProof="0">
                <a:ln>
                  <a:noFill/>
                </a:ln>
                <a:solidFill>
                  <a:sysClr val="window" lastClr="FFFFFF"/>
                </a:solidFill>
                <a:effectLst/>
                <a:uLnTx/>
                <a:uFillTx/>
                <a:latin typeface="Verdana"/>
                <a:ea typeface="+mn-ea"/>
                <a:cs typeface="+mn-cs"/>
              </a:rPr>
              <a:t>Developed a prototype in a test environment similar to the client’s live system.</a:t>
            </a:r>
          </a:p>
        </p:txBody>
      </p:sp>
      <p:sp>
        <p:nvSpPr>
          <p:cNvPr id="38" name="TextBox 1">
            <a:extLst>
              <a:ext uri="{FF2B5EF4-FFF2-40B4-BE49-F238E27FC236}">
                <a16:creationId xmlns:a16="http://schemas.microsoft.com/office/drawing/2014/main" id="{ADE47FC8-01EF-5E40-981F-E002E7F6541D}"/>
              </a:ext>
            </a:extLst>
          </p:cNvPr>
          <p:cNvSpPr txBox="1">
            <a:spLocks noChangeArrowheads="1"/>
          </p:cNvSpPr>
          <p:nvPr/>
        </p:nvSpPr>
        <p:spPr bwMode="auto">
          <a:xfrm rot="-5400000">
            <a:off x="-605631" y="2990501"/>
            <a:ext cx="14986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marL="0" marR="0" lvl="0" indent="0" algn="ctr" defTabSz="914400" eaLnBrk="0" fontAlgn="base" latinLnBrk="0" hangingPunct="0">
              <a:lnSpc>
                <a:spcPct val="100000"/>
              </a:lnSpc>
              <a:spcBef>
                <a:spcPts val="200"/>
              </a:spcBef>
              <a:spcAft>
                <a:spcPct val="0"/>
              </a:spcAft>
              <a:buClrTx/>
              <a:buSzPct val="100000"/>
              <a:buFontTx/>
              <a:buNone/>
              <a:tabLst/>
              <a:defRPr/>
            </a:pPr>
            <a:r>
              <a:rPr kumimoji="0" lang="en-US" altLang="en-US" sz="1000" b="0" i="1" u="none" strike="noStrike" kern="0" cap="none" spc="0" normalizeH="0" baseline="0" noProof="0">
                <a:ln>
                  <a:noFill/>
                </a:ln>
                <a:solidFill>
                  <a:prstClr val="white"/>
                </a:solidFill>
                <a:effectLst/>
                <a:uLnTx/>
                <a:uFillTx/>
                <a:latin typeface="Verdana" panose="020B0604030504040204" pitchFamily="34" charset="0"/>
                <a:cs typeface="Arial" panose="020B0604020202020204" pitchFamily="34" charset="0"/>
              </a:rPr>
              <a:t>Company Bot</a:t>
            </a:r>
          </a:p>
        </p:txBody>
      </p:sp>
      <p:grpSp>
        <p:nvGrpSpPr>
          <p:cNvPr id="39" name="Group 5">
            <a:extLst>
              <a:ext uri="{FF2B5EF4-FFF2-40B4-BE49-F238E27FC236}">
                <a16:creationId xmlns:a16="http://schemas.microsoft.com/office/drawing/2014/main" id="{CD93F0A9-3238-3D4C-8D02-2B074C29F0BA}"/>
              </a:ext>
            </a:extLst>
          </p:cNvPr>
          <p:cNvGrpSpPr>
            <a:grpSpLocks/>
          </p:cNvGrpSpPr>
          <p:nvPr/>
        </p:nvGrpSpPr>
        <p:grpSpPr bwMode="auto">
          <a:xfrm>
            <a:off x="6075363" y="2870645"/>
            <a:ext cx="3125787" cy="333375"/>
            <a:chOff x="6075363" y="4859338"/>
            <a:chExt cx="3125787" cy="334962"/>
          </a:xfrm>
        </p:grpSpPr>
        <p:sp>
          <p:nvSpPr>
            <p:cNvPr id="40" name="TextBox 76">
              <a:extLst>
                <a:ext uri="{FF2B5EF4-FFF2-40B4-BE49-F238E27FC236}">
                  <a16:creationId xmlns:a16="http://schemas.microsoft.com/office/drawing/2014/main" id="{04A3263C-7554-AD4F-9A8A-D33B27166508}"/>
                </a:ext>
              </a:extLst>
            </p:cNvPr>
            <p:cNvSpPr txBox="1">
              <a:spLocks noChangeArrowheads="1"/>
            </p:cNvSpPr>
            <p:nvPr/>
          </p:nvSpPr>
          <p:spPr bwMode="auto">
            <a:xfrm>
              <a:off x="7162800" y="4859338"/>
              <a:ext cx="20383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marL="0" marR="0" lvl="0" indent="0" defTabSz="914400" eaLnBrk="0" fontAlgn="base" latinLnBrk="0" hangingPunct="0">
                <a:lnSpc>
                  <a:spcPct val="100000"/>
                </a:lnSpc>
                <a:spcBef>
                  <a:spcPts val="200"/>
                </a:spcBef>
                <a:spcAft>
                  <a:spcPct val="0"/>
                </a:spcAft>
                <a:buClrTx/>
                <a:buSzPct val="100000"/>
                <a:buFontTx/>
                <a:buNone/>
                <a:tabLst/>
                <a:defRPr/>
              </a:pPr>
              <a:r>
                <a:rPr kumimoji="0" lang="en-US" altLang="en-US" sz="1000" b="0" i="0" u="none" strike="noStrike" kern="0" cap="none" spc="0" normalizeH="0" baseline="0" noProof="0">
                  <a:ln>
                    <a:noFill/>
                  </a:ln>
                  <a:solidFill>
                    <a:prstClr val="white"/>
                  </a:solidFill>
                  <a:effectLst/>
                  <a:uLnTx/>
                  <a:uFillTx/>
                  <a:latin typeface="Verdana" panose="020B0604030504040204" pitchFamily="34" charset="0"/>
                  <a:cs typeface="Arial" panose="020B0604020202020204" pitchFamily="34" charset="0"/>
                </a:rPr>
                <a:t>Hours of manual work</a:t>
              </a:r>
            </a:p>
            <a:p>
              <a:pPr marL="0" marR="0" lvl="0" indent="0" defTabSz="914400" eaLnBrk="0" fontAlgn="base" latinLnBrk="0" hangingPunct="0">
                <a:lnSpc>
                  <a:spcPct val="100000"/>
                </a:lnSpc>
                <a:spcBef>
                  <a:spcPts val="200"/>
                </a:spcBef>
                <a:spcAft>
                  <a:spcPct val="0"/>
                </a:spcAft>
                <a:buClrTx/>
                <a:buSzPct val="100000"/>
                <a:buFontTx/>
                <a:buNone/>
                <a:tabLst/>
                <a:defRPr/>
              </a:pPr>
              <a:r>
                <a:rPr kumimoji="0" lang="en-US" altLang="en-US" sz="1000" b="0" i="0" u="none" strike="noStrike" kern="0" cap="none" spc="0" normalizeH="0" baseline="0" noProof="0">
                  <a:ln>
                    <a:noFill/>
                  </a:ln>
                  <a:solidFill>
                    <a:prstClr val="white"/>
                  </a:solidFill>
                  <a:effectLst/>
                  <a:uLnTx/>
                  <a:uFillTx/>
                  <a:latin typeface="Verdana" panose="020B0604030504040204" pitchFamily="34" charset="0"/>
                  <a:cs typeface="Arial" panose="020B0604020202020204" pitchFamily="34" charset="0"/>
                </a:rPr>
                <a:t>saved </a:t>
              </a:r>
            </a:p>
          </p:txBody>
        </p:sp>
        <p:sp>
          <p:nvSpPr>
            <p:cNvPr id="41" name="TextBox 80">
              <a:extLst>
                <a:ext uri="{FF2B5EF4-FFF2-40B4-BE49-F238E27FC236}">
                  <a16:creationId xmlns:a16="http://schemas.microsoft.com/office/drawing/2014/main" id="{B4238B58-1345-8544-A33D-D0770C458388}"/>
                </a:ext>
              </a:extLst>
            </p:cNvPr>
            <p:cNvSpPr txBox="1">
              <a:spLocks noChangeArrowheads="1"/>
            </p:cNvSpPr>
            <p:nvPr/>
          </p:nvSpPr>
          <p:spPr bwMode="auto">
            <a:xfrm>
              <a:off x="6075363" y="4903788"/>
              <a:ext cx="9794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marL="0" marR="0" lvl="0" indent="0" defTabSz="914400" eaLnBrk="0" fontAlgn="base" latinLnBrk="0" hangingPunct="0">
                <a:lnSpc>
                  <a:spcPct val="100000"/>
                </a:lnSpc>
                <a:spcBef>
                  <a:spcPts val="200"/>
                </a:spcBef>
                <a:spcAft>
                  <a:spcPct val="0"/>
                </a:spcAft>
                <a:buClrTx/>
                <a:buSzPct val="100000"/>
                <a:buFontTx/>
                <a:buNone/>
                <a:tabLst/>
                <a:defRPr/>
              </a:pPr>
              <a:r>
                <a:rPr kumimoji="0" lang="en-US" altLang="en-US" sz="1600" b="1" i="0" u="none" strike="noStrike" kern="0" cap="none" spc="0" normalizeH="0" baseline="0" noProof="0">
                  <a:ln>
                    <a:noFill/>
                  </a:ln>
                  <a:solidFill>
                    <a:prstClr val="white"/>
                  </a:solidFill>
                  <a:effectLst/>
                  <a:uLnTx/>
                  <a:uFillTx/>
                  <a:latin typeface="Verdana" panose="020B0604030504040204" pitchFamily="34" charset="0"/>
                  <a:cs typeface="Arial" panose="020B0604020202020204" pitchFamily="34" charset="0"/>
                </a:rPr>
                <a:t>8,000</a:t>
              </a:r>
            </a:p>
          </p:txBody>
        </p:sp>
      </p:grpSp>
      <p:cxnSp>
        <p:nvCxnSpPr>
          <p:cNvPr id="42" name="Straight Connector 41">
            <a:extLst>
              <a:ext uri="{FF2B5EF4-FFF2-40B4-BE49-F238E27FC236}">
                <a16:creationId xmlns:a16="http://schemas.microsoft.com/office/drawing/2014/main" id="{C1C9D3E1-C022-5245-B962-5AE4F45E8BD9}"/>
              </a:ext>
            </a:extLst>
          </p:cNvPr>
          <p:cNvCxnSpPr/>
          <p:nvPr/>
        </p:nvCxnSpPr>
        <p:spPr>
          <a:xfrm flipV="1">
            <a:off x="152400" y="3986784"/>
            <a:ext cx="8793163" cy="0"/>
          </a:xfrm>
          <a:prstGeom prst="line">
            <a:avLst/>
          </a:prstGeom>
          <a:noFill/>
          <a:ln w="19050" cap="flat" cmpd="sng" algn="ctr">
            <a:solidFill>
              <a:srgbClr val="D0D0CE"/>
            </a:solidFill>
            <a:prstDash val="sysDash"/>
          </a:ln>
          <a:effectLst/>
        </p:spPr>
      </p:cxnSp>
      <p:sp>
        <p:nvSpPr>
          <p:cNvPr id="43" name="Text Placeholder 3">
            <a:extLst>
              <a:ext uri="{FF2B5EF4-FFF2-40B4-BE49-F238E27FC236}">
                <a16:creationId xmlns:a16="http://schemas.microsoft.com/office/drawing/2014/main" id="{3073C388-CAD8-594E-A28F-1E9C76E9CFB6}"/>
              </a:ext>
            </a:extLst>
          </p:cNvPr>
          <p:cNvSpPr txBox="1">
            <a:spLocks/>
          </p:cNvSpPr>
          <p:nvPr/>
        </p:nvSpPr>
        <p:spPr bwMode="auto">
          <a:xfrm>
            <a:off x="238125" y="4205351"/>
            <a:ext cx="2720975"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ts val="1000"/>
              </a:spcAft>
              <a:buSzPct val="100000"/>
              <a:defRPr sz="1200" kern="1200">
                <a:solidFill>
                  <a:schemeClr val="tx1"/>
                </a:solidFill>
                <a:latin typeface="+mn-lt"/>
                <a:ea typeface="+mn-ea"/>
                <a:cs typeface="+mn-cs"/>
              </a:defRPr>
            </a:lvl1pPr>
            <a:lvl2pPr marL="127000" indent="-127000" algn="l" rtl="0" eaLnBrk="0" fontAlgn="base" hangingPunct="0">
              <a:spcBef>
                <a:spcPct val="0"/>
              </a:spcBef>
              <a:spcAft>
                <a:spcPts val="1000"/>
              </a:spcAft>
              <a:buSzPct val="100000"/>
              <a:buFont typeface="Arial" panose="020B0604020202020204" pitchFamily="34" charset="0"/>
              <a:buChar char="•"/>
              <a:defRPr lang="en-US" sz="1200" kern="1200" dirty="0">
                <a:solidFill>
                  <a:schemeClr val="tx1"/>
                </a:solidFill>
                <a:latin typeface="+mn-lt"/>
                <a:ea typeface="+mn-ea"/>
                <a:cs typeface="+mn-cs"/>
              </a:defRPr>
            </a:lvl2pPr>
            <a:lvl3pPr marL="279400" indent="-127000" algn="l" rtl="0" eaLnBrk="0" fontAlgn="base" hangingPunct="0">
              <a:spcBef>
                <a:spcPct val="0"/>
              </a:spcBef>
              <a:spcAft>
                <a:spcPts val="1000"/>
              </a:spcAft>
              <a:buSzPct val="100000"/>
              <a:buFont typeface="Arial" panose="020B0604020202020204" pitchFamily="34" charset="0"/>
              <a:buChar char="−"/>
              <a:defRPr lang="en-US" sz="1200" kern="1200" dirty="0">
                <a:solidFill>
                  <a:schemeClr val="tx1"/>
                </a:solidFill>
                <a:latin typeface="+mn-lt"/>
                <a:ea typeface="+mn-ea"/>
                <a:cs typeface="+mn-cs"/>
              </a:defRPr>
            </a:lvl3pPr>
            <a:lvl4pPr marL="431800" indent="-127000" algn="l" rtl="0" eaLnBrk="0" fontAlgn="base" hangingPunct="0">
              <a:spcBef>
                <a:spcPct val="0"/>
              </a:spcBef>
              <a:spcAft>
                <a:spcPts val="1000"/>
              </a:spcAft>
              <a:buSzPct val="100000"/>
              <a:buFont typeface="Arial" panose="020B0604020202020204" pitchFamily="34" charset="0"/>
              <a:buChar char="◦"/>
              <a:defRPr lang="en-US" sz="1200" kern="1200" dirty="0">
                <a:solidFill>
                  <a:schemeClr val="tx1"/>
                </a:solidFill>
                <a:latin typeface="+mn-lt"/>
                <a:ea typeface="+mn-ea"/>
                <a:cs typeface="+mn-cs"/>
              </a:defRPr>
            </a:lvl4pPr>
            <a:lvl5pPr marL="584200" indent="-127000" algn="l" defTabSz="798513" rtl="0" eaLnBrk="0" fontAlgn="base" hangingPunct="0">
              <a:spcBef>
                <a:spcPct val="0"/>
              </a:spcBef>
              <a:spcAft>
                <a:spcPts val="1000"/>
              </a:spcAft>
              <a:buSzPct val="100000"/>
              <a:buFont typeface="Arial" panose="020B0604020202020204" pitchFamily="34" charset="0"/>
              <a:buChar char="−"/>
              <a:defRPr lang="en-US" sz="1200" kern="1200" dirty="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127000" marR="0" lvl="1" indent="-127000" algn="l" defTabSz="914400" rtl="0" eaLnBrk="0" fontAlgn="base" latinLnBrk="0" hangingPunct="0">
              <a:lnSpc>
                <a:spcPct val="100000"/>
              </a:lnSpc>
              <a:spcBef>
                <a:spcPct val="0"/>
              </a:spcBef>
              <a:spcAft>
                <a:spcPts val="1000"/>
              </a:spcAft>
              <a:buClrTx/>
              <a:buSzPct val="100000"/>
              <a:buFont typeface="Arial" panose="020B0604020202020204" pitchFamily="34" charset="0"/>
              <a:buChar char="•"/>
              <a:tabLst/>
              <a:defRPr/>
            </a:pPr>
            <a:r>
              <a:rPr kumimoji="0" lang="en-US" sz="880" b="0" i="0" u="none" strike="noStrike" kern="1200" cap="none" spc="0" normalizeH="0" baseline="0" noProof="0">
                <a:ln>
                  <a:noFill/>
                </a:ln>
                <a:solidFill>
                  <a:sysClr val="window" lastClr="FFFFFF"/>
                </a:solidFill>
                <a:effectLst/>
                <a:uLnTx/>
                <a:uFillTx/>
                <a:latin typeface="Verdana"/>
                <a:ea typeface="+mn-ea"/>
                <a:cs typeface="+mn-cs"/>
              </a:rPr>
              <a:t>CDER maintains a large repository of sponsor-submitted data that is used during the regulatory review process for drugs. However, data discrepancies hinder the efficiency of the review process and impact agency performance against user fee commitments by delaying official correspondences, facility inspections or product quality reviews.</a:t>
            </a:r>
          </a:p>
        </p:txBody>
      </p:sp>
      <p:sp>
        <p:nvSpPr>
          <p:cNvPr id="44" name="Text Placeholder 4">
            <a:extLst>
              <a:ext uri="{FF2B5EF4-FFF2-40B4-BE49-F238E27FC236}">
                <a16:creationId xmlns:a16="http://schemas.microsoft.com/office/drawing/2014/main" id="{FDBF56BE-2EDC-BE41-AC7E-C1932DFF0E94}"/>
              </a:ext>
            </a:extLst>
          </p:cNvPr>
          <p:cNvSpPr txBox="1">
            <a:spLocks/>
          </p:cNvSpPr>
          <p:nvPr/>
        </p:nvSpPr>
        <p:spPr bwMode="auto">
          <a:xfrm>
            <a:off x="3136900" y="4202176"/>
            <a:ext cx="2722563"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ts val="1000"/>
              </a:spcAft>
              <a:buSzPct val="100000"/>
              <a:defRPr sz="1200" kern="1200">
                <a:solidFill>
                  <a:schemeClr val="tx1"/>
                </a:solidFill>
                <a:latin typeface="+mn-lt"/>
                <a:ea typeface="+mn-ea"/>
                <a:cs typeface="+mn-cs"/>
              </a:defRPr>
            </a:lvl1pPr>
            <a:lvl2pPr marL="127000" indent="-127000" algn="l" rtl="0" eaLnBrk="0" fontAlgn="base" hangingPunct="0">
              <a:spcBef>
                <a:spcPct val="0"/>
              </a:spcBef>
              <a:spcAft>
                <a:spcPts val="1000"/>
              </a:spcAft>
              <a:buSzPct val="100000"/>
              <a:buFont typeface="Arial" panose="020B0604020202020204" pitchFamily="34" charset="0"/>
              <a:buChar char="•"/>
              <a:defRPr lang="en-US" sz="1200" kern="1200" dirty="0">
                <a:solidFill>
                  <a:schemeClr val="tx1"/>
                </a:solidFill>
                <a:latin typeface="+mn-lt"/>
                <a:ea typeface="+mn-ea"/>
                <a:cs typeface="+mn-cs"/>
              </a:defRPr>
            </a:lvl2pPr>
            <a:lvl3pPr marL="279400" indent="-127000" algn="l" rtl="0" eaLnBrk="0" fontAlgn="base" hangingPunct="0">
              <a:spcBef>
                <a:spcPct val="0"/>
              </a:spcBef>
              <a:spcAft>
                <a:spcPts val="1000"/>
              </a:spcAft>
              <a:buSzPct val="100000"/>
              <a:buFont typeface="Arial" panose="020B0604020202020204" pitchFamily="34" charset="0"/>
              <a:buChar char="−"/>
              <a:defRPr lang="en-US" sz="1200" kern="1200" dirty="0">
                <a:solidFill>
                  <a:schemeClr val="tx1"/>
                </a:solidFill>
                <a:latin typeface="+mn-lt"/>
                <a:ea typeface="+mn-ea"/>
                <a:cs typeface="+mn-cs"/>
              </a:defRPr>
            </a:lvl3pPr>
            <a:lvl4pPr marL="431800" indent="-127000" algn="l" rtl="0" eaLnBrk="0" fontAlgn="base" hangingPunct="0">
              <a:spcBef>
                <a:spcPct val="0"/>
              </a:spcBef>
              <a:spcAft>
                <a:spcPts val="1000"/>
              </a:spcAft>
              <a:buSzPct val="100000"/>
              <a:buFont typeface="Arial" panose="020B0604020202020204" pitchFamily="34" charset="0"/>
              <a:buChar char="◦"/>
              <a:defRPr lang="en-US" sz="1200" kern="1200" dirty="0">
                <a:solidFill>
                  <a:schemeClr val="tx1"/>
                </a:solidFill>
                <a:latin typeface="+mn-lt"/>
                <a:ea typeface="+mn-ea"/>
                <a:cs typeface="+mn-cs"/>
              </a:defRPr>
            </a:lvl4pPr>
            <a:lvl5pPr marL="584200" indent="-127000" algn="l" defTabSz="798513" rtl="0" eaLnBrk="0" fontAlgn="base" hangingPunct="0">
              <a:spcBef>
                <a:spcPct val="0"/>
              </a:spcBef>
              <a:spcAft>
                <a:spcPts val="1000"/>
              </a:spcAft>
              <a:buSzPct val="100000"/>
              <a:buFont typeface="Arial" panose="020B0604020202020204" pitchFamily="34" charset="0"/>
              <a:buChar char="−"/>
              <a:defRPr lang="en-US" sz="1200" kern="1200" dirty="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127000" marR="0" lvl="1" indent="-127000" algn="l" defTabSz="914400" rtl="0" eaLnBrk="0" fontAlgn="base" latinLnBrk="0" hangingPunct="0">
              <a:lnSpc>
                <a:spcPct val="100000"/>
              </a:lnSpc>
              <a:spcBef>
                <a:spcPct val="0"/>
              </a:spcBef>
              <a:spcAft>
                <a:spcPts val="1000"/>
              </a:spcAft>
              <a:buClrTx/>
              <a:buSzPct val="100000"/>
              <a:buFont typeface="Arial" panose="020B0604020202020204" pitchFamily="34" charset="0"/>
              <a:buChar char="•"/>
              <a:tabLst/>
              <a:defRPr/>
            </a:pPr>
            <a:r>
              <a:rPr kumimoji="0" lang="en-US" sz="880" b="0" i="0" u="none" strike="noStrike" kern="1200" cap="none" spc="0" normalizeH="0" baseline="0" noProof="0">
                <a:ln>
                  <a:noFill/>
                </a:ln>
                <a:solidFill>
                  <a:sysClr val="window" lastClr="FFFFFF"/>
                </a:solidFill>
                <a:effectLst/>
                <a:uLnTx/>
                <a:uFillTx/>
                <a:latin typeface="Verdana"/>
                <a:ea typeface="+mn-ea"/>
                <a:cs typeface="+mn-cs"/>
              </a:rPr>
              <a:t>Developed data quality bots that locate, validate, cleanse, and compile large volumes of data related to company, product, and supply chain.</a:t>
            </a:r>
          </a:p>
          <a:p>
            <a:pPr marL="127000" marR="0" lvl="1" indent="-127000" algn="l" defTabSz="914400" rtl="0" eaLnBrk="0" fontAlgn="base" latinLnBrk="0" hangingPunct="0">
              <a:lnSpc>
                <a:spcPct val="100000"/>
              </a:lnSpc>
              <a:spcBef>
                <a:spcPct val="0"/>
              </a:spcBef>
              <a:spcAft>
                <a:spcPts val="1000"/>
              </a:spcAft>
              <a:buClrTx/>
              <a:buSzPct val="100000"/>
              <a:buFont typeface="Arial" panose="020B0604020202020204" pitchFamily="34" charset="0"/>
              <a:buChar char="•"/>
              <a:tabLst/>
              <a:defRPr/>
            </a:pPr>
            <a:r>
              <a:rPr kumimoji="0" lang="en-US" sz="880" b="0" i="0" u="none" strike="noStrike" kern="1200" cap="none" spc="0" normalizeH="0" baseline="0" noProof="0">
                <a:ln>
                  <a:noFill/>
                </a:ln>
                <a:solidFill>
                  <a:sysClr val="window" lastClr="FFFFFF"/>
                </a:solidFill>
                <a:effectLst/>
                <a:uLnTx/>
                <a:uFillTx/>
                <a:latin typeface="Verdana"/>
                <a:ea typeface="+mn-ea"/>
                <a:cs typeface="+mn-cs"/>
              </a:rPr>
              <a:t>The information that the bots cleans and validate is handed off to Analysts to complete additional analysis. In some cases the Analysts hand the information back to the bots to write updates directly to the database</a:t>
            </a:r>
          </a:p>
          <a:p>
            <a:pPr marL="127000" marR="0" lvl="1" indent="-127000" algn="l" defTabSz="914400" rtl="0" eaLnBrk="0" fontAlgn="base" latinLnBrk="0" hangingPunct="0">
              <a:lnSpc>
                <a:spcPct val="100000"/>
              </a:lnSpc>
              <a:spcBef>
                <a:spcPct val="0"/>
              </a:spcBef>
              <a:spcAft>
                <a:spcPts val="1000"/>
              </a:spcAft>
              <a:buClrTx/>
              <a:buSzPct val="100000"/>
              <a:buFont typeface="Arial" panose="020B0604020202020204" pitchFamily="34" charset="0"/>
              <a:buChar char="•"/>
              <a:tabLst/>
              <a:defRPr/>
            </a:pPr>
            <a:endParaRPr kumimoji="0" lang="en-US" sz="880" b="1" i="1" u="none" strike="noStrike" kern="1200" cap="none" spc="0" normalizeH="0" baseline="0" noProof="0">
              <a:ln>
                <a:noFill/>
              </a:ln>
              <a:solidFill>
                <a:sysClr val="window" lastClr="FFFFFF"/>
              </a:solidFill>
              <a:effectLst/>
              <a:uLnTx/>
              <a:uFillTx/>
              <a:latin typeface="Verdana"/>
              <a:ea typeface="+mn-ea"/>
              <a:cs typeface="+mn-cs"/>
            </a:endParaRPr>
          </a:p>
        </p:txBody>
      </p:sp>
      <p:grpSp>
        <p:nvGrpSpPr>
          <p:cNvPr id="45" name="Group 76">
            <a:extLst>
              <a:ext uri="{FF2B5EF4-FFF2-40B4-BE49-F238E27FC236}">
                <a16:creationId xmlns:a16="http://schemas.microsoft.com/office/drawing/2014/main" id="{3FE33AD0-0C43-094A-9FCA-2B4A8384EF4D}"/>
              </a:ext>
            </a:extLst>
          </p:cNvPr>
          <p:cNvGrpSpPr>
            <a:grpSpLocks/>
          </p:cNvGrpSpPr>
          <p:nvPr/>
        </p:nvGrpSpPr>
        <p:grpSpPr bwMode="auto">
          <a:xfrm>
            <a:off x="6054725" y="4200589"/>
            <a:ext cx="3098800" cy="246062"/>
            <a:chOff x="6057900" y="3971528"/>
            <a:chExt cx="3098800" cy="246062"/>
          </a:xfrm>
        </p:grpSpPr>
        <p:sp>
          <p:nvSpPr>
            <p:cNvPr id="46" name="TextBox 1">
              <a:extLst>
                <a:ext uri="{FF2B5EF4-FFF2-40B4-BE49-F238E27FC236}">
                  <a16:creationId xmlns:a16="http://schemas.microsoft.com/office/drawing/2014/main" id="{F761D263-EA89-6A4D-87FE-7084437F68D1}"/>
                </a:ext>
              </a:extLst>
            </p:cNvPr>
            <p:cNvSpPr txBox="1">
              <a:spLocks noChangeArrowheads="1"/>
            </p:cNvSpPr>
            <p:nvPr/>
          </p:nvSpPr>
          <p:spPr bwMode="auto">
            <a:xfrm>
              <a:off x="7162800" y="4017615"/>
              <a:ext cx="199390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marL="0" marR="0" lvl="0" indent="0" defTabSz="914400" eaLnBrk="0" fontAlgn="base" latinLnBrk="0" hangingPunct="0">
                <a:lnSpc>
                  <a:spcPct val="100000"/>
                </a:lnSpc>
                <a:spcBef>
                  <a:spcPts val="200"/>
                </a:spcBef>
                <a:spcAft>
                  <a:spcPct val="0"/>
                </a:spcAft>
                <a:buClrTx/>
                <a:buSzPct val="100000"/>
                <a:buFontTx/>
                <a:buNone/>
                <a:tabLst/>
                <a:defRPr/>
              </a:pPr>
              <a:r>
                <a:rPr kumimoji="0" lang="en-US" altLang="en-US" sz="1000" b="0" i="0" u="none" strike="noStrike" kern="0" cap="none" spc="0" normalizeH="0" baseline="0" noProof="0">
                  <a:ln>
                    <a:noFill/>
                  </a:ln>
                  <a:solidFill>
                    <a:prstClr val="white"/>
                  </a:solidFill>
                  <a:effectLst/>
                  <a:uLnTx/>
                  <a:uFillTx/>
                  <a:latin typeface="Verdana" panose="020B0604030504040204" pitchFamily="34" charset="0"/>
                  <a:cs typeface="Arial" panose="020B0604020202020204" pitchFamily="34" charset="0"/>
                </a:rPr>
                <a:t>Reduction in cycle time</a:t>
              </a:r>
            </a:p>
          </p:txBody>
        </p:sp>
        <p:sp>
          <p:nvSpPr>
            <p:cNvPr id="47" name="TextBox 5">
              <a:extLst>
                <a:ext uri="{FF2B5EF4-FFF2-40B4-BE49-F238E27FC236}">
                  <a16:creationId xmlns:a16="http://schemas.microsoft.com/office/drawing/2014/main" id="{EF68D958-4AEA-C647-A581-6257633A12E1}"/>
                </a:ext>
              </a:extLst>
            </p:cNvPr>
            <p:cNvSpPr txBox="1">
              <a:spLocks noChangeArrowheads="1"/>
            </p:cNvSpPr>
            <p:nvPr/>
          </p:nvSpPr>
          <p:spPr bwMode="auto">
            <a:xfrm>
              <a:off x="6057900" y="3971528"/>
              <a:ext cx="752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marL="0" marR="0" lvl="0" indent="0" defTabSz="914400" eaLnBrk="0" fontAlgn="base" latinLnBrk="0" hangingPunct="0">
                <a:lnSpc>
                  <a:spcPct val="100000"/>
                </a:lnSpc>
                <a:spcBef>
                  <a:spcPts val="200"/>
                </a:spcBef>
                <a:spcAft>
                  <a:spcPct val="0"/>
                </a:spcAft>
                <a:buClrTx/>
                <a:buSzPct val="100000"/>
                <a:buFontTx/>
                <a:buNone/>
                <a:tabLst/>
                <a:defRPr/>
              </a:pPr>
              <a:r>
                <a:rPr kumimoji="0" lang="en-US" altLang="en-US" sz="1600" b="1" i="0" u="none" strike="noStrike" kern="0" cap="none" spc="0" normalizeH="0" baseline="0" noProof="0">
                  <a:ln>
                    <a:noFill/>
                  </a:ln>
                  <a:solidFill>
                    <a:prstClr val="white"/>
                  </a:solidFill>
                  <a:effectLst/>
                  <a:uLnTx/>
                  <a:uFillTx/>
                  <a:latin typeface="Verdana" panose="020B0604030504040204" pitchFamily="34" charset="0"/>
                  <a:cs typeface="Arial" panose="020B0604020202020204" pitchFamily="34" charset="0"/>
                </a:rPr>
                <a:t>98%</a:t>
              </a:r>
            </a:p>
          </p:txBody>
        </p:sp>
      </p:grpSp>
      <p:grpSp>
        <p:nvGrpSpPr>
          <p:cNvPr id="48" name="Group 83">
            <a:extLst>
              <a:ext uri="{FF2B5EF4-FFF2-40B4-BE49-F238E27FC236}">
                <a16:creationId xmlns:a16="http://schemas.microsoft.com/office/drawing/2014/main" id="{4C86A595-F454-9F43-B5C8-619810C9885D}"/>
              </a:ext>
            </a:extLst>
          </p:cNvPr>
          <p:cNvGrpSpPr>
            <a:grpSpLocks/>
          </p:cNvGrpSpPr>
          <p:nvPr/>
        </p:nvGrpSpPr>
        <p:grpSpPr bwMode="auto">
          <a:xfrm>
            <a:off x="6072188" y="4745101"/>
            <a:ext cx="3125787" cy="334963"/>
            <a:chOff x="6075363" y="4859338"/>
            <a:chExt cx="3125787" cy="334962"/>
          </a:xfrm>
        </p:grpSpPr>
        <p:sp>
          <p:nvSpPr>
            <p:cNvPr id="49" name="TextBox 76">
              <a:extLst>
                <a:ext uri="{FF2B5EF4-FFF2-40B4-BE49-F238E27FC236}">
                  <a16:creationId xmlns:a16="http://schemas.microsoft.com/office/drawing/2014/main" id="{8D5C4BF2-094A-7D4D-B675-B9D24A1924FF}"/>
                </a:ext>
              </a:extLst>
            </p:cNvPr>
            <p:cNvSpPr txBox="1">
              <a:spLocks noChangeArrowheads="1"/>
            </p:cNvSpPr>
            <p:nvPr/>
          </p:nvSpPr>
          <p:spPr bwMode="auto">
            <a:xfrm>
              <a:off x="7162800" y="4859338"/>
              <a:ext cx="20383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marL="0" marR="0" lvl="0" indent="0" defTabSz="914400" eaLnBrk="0" fontAlgn="base" latinLnBrk="0" hangingPunct="0">
                <a:lnSpc>
                  <a:spcPct val="100000"/>
                </a:lnSpc>
                <a:spcBef>
                  <a:spcPts val="200"/>
                </a:spcBef>
                <a:spcAft>
                  <a:spcPct val="0"/>
                </a:spcAft>
                <a:buClrTx/>
                <a:buSzPct val="100000"/>
                <a:buFontTx/>
                <a:buNone/>
                <a:tabLst/>
                <a:defRPr/>
              </a:pPr>
              <a:r>
                <a:rPr kumimoji="0" lang="en-US" altLang="en-US" sz="1000" b="0" i="0" u="none" strike="noStrike" kern="0" cap="none" spc="0" normalizeH="0" baseline="0" noProof="0">
                  <a:ln>
                    <a:noFill/>
                  </a:ln>
                  <a:solidFill>
                    <a:prstClr val="white"/>
                  </a:solidFill>
                  <a:effectLst/>
                  <a:uLnTx/>
                  <a:uFillTx/>
                  <a:latin typeface="Verdana" panose="020B0604030504040204" pitchFamily="34" charset="0"/>
                  <a:cs typeface="Arial" panose="020B0604020202020204" pitchFamily="34" charset="0"/>
                </a:rPr>
                <a:t>Hours of manual work</a:t>
              </a:r>
            </a:p>
            <a:p>
              <a:pPr marL="0" marR="0" lvl="0" indent="0" defTabSz="914400" eaLnBrk="0" fontAlgn="base" latinLnBrk="0" hangingPunct="0">
                <a:lnSpc>
                  <a:spcPct val="100000"/>
                </a:lnSpc>
                <a:spcBef>
                  <a:spcPts val="200"/>
                </a:spcBef>
                <a:spcAft>
                  <a:spcPct val="0"/>
                </a:spcAft>
                <a:buClrTx/>
                <a:buSzPct val="100000"/>
                <a:buFontTx/>
                <a:buNone/>
                <a:tabLst/>
                <a:defRPr/>
              </a:pPr>
              <a:r>
                <a:rPr kumimoji="0" lang="en-US" altLang="en-US" sz="1000" b="0" i="0" u="none" strike="noStrike" kern="0" cap="none" spc="0" normalizeH="0" baseline="0" noProof="0">
                  <a:ln>
                    <a:noFill/>
                  </a:ln>
                  <a:solidFill>
                    <a:prstClr val="white"/>
                  </a:solidFill>
                  <a:effectLst/>
                  <a:uLnTx/>
                  <a:uFillTx/>
                  <a:latin typeface="Verdana" panose="020B0604030504040204" pitchFamily="34" charset="0"/>
                  <a:cs typeface="Arial" panose="020B0604020202020204" pitchFamily="34" charset="0"/>
                </a:rPr>
                <a:t>saved </a:t>
              </a:r>
            </a:p>
          </p:txBody>
        </p:sp>
        <p:sp>
          <p:nvSpPr>
            <p:cNvPr id="50" name="TextBox 80">
              <a:extLst>
                <a:ext uri="{FF2B5EF4-FFF2-40B4-BE49-F238E27FC236}">
                  <a16:creationId xmlns:a16="http://schemas.microsoft.com/office/drawing/2014/main" id="{1CE16E89-C839-C649-A7A6-01BA85669EBA}"/>
                </a:ext>
              </a:extLst>
            </p:cNvPr>
            <p:cNvSpPr txBox="1">
              <a:spLocks noChangeArrowheads="1"/>
            </p:cNvSpPr>
            <p:nvPr/>
          </p:nvSpPr>
          <p:spPr bwMode="auto">
            <a:xfrm>
              <a:off x="6075363" y="4903788"/>
              <a:ext cx="9794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marL="0" marR="0" lvl="0" indent="0" defTabSz="914400" eaLnBrk="0" fontAlgn="base" latinLnBrk="0" hangingPunct="0">
                <a:lnSpc>
                  <a:spcPct val="100000"/>
                </a:lnSpc>
                <a:spcBef>
                  <a:spcPts val="200"/>
                </a:spcBef>
                <a:spcAft>
                  <a:spcPct val="0"/>
                </a:spcAft>
                <a:buClrTx/>
                <a:buSzPct val="100000"/>
                <a:buFontTx/>
                <a:buNone/>
                <a:tabLst/>
                <a:defRPr/>
              </a:pPr>
              <a:r>
                <a:rPr kumimoji="0" lang="en-US" altLang="en-US" sz="1600" b="1" i="0" u="none" strike="noStrike" kern="0" cap="none" spc="0" normalizeH="0" baseline="0" noProof="0" dirty="0">
                  <a:ln>
                    <a:noFill/>
                  </a:ln>
                  <a:solidFill>
                    <a:prstClr val="white"/>
                  </a:solidFill>
                  <a:effectLst/>
                  <a:uLnTx/>
                  <a:uFillTx/>
                  <a:latin typeface="Verdana" panose="020B0604030504040204" pitchFamily="34" charset="0"/>
                  <a:cs typeface="Arial" panose="020B0604020202020204" pitchFamily="34" charset="0"/>
                </a:rPr>
                <a:t>5,498</a:t>
              </a:r>
            </a:p>
          </p:txBody>
        </p:sp>
      </p:grpSp>
      <p:cxnSp>
        <p:nvCxnSpPr>
          <p:cNvPr id="51" name="Straight Connector 50">
            <a:extLst>
              <a:ext uri="{FF2B5EF4-FFF2-40B4-BE49-F238E27FC236}">
                <a16:creationId xmlns:a16="http://schemas.microsoft.com/office/drawing/2014/main" id="{BE8E3042-5155-4847-B786-9E458C67E771}"/>
              </a:ext>
            </a:extLst>
          </p:cNvPr>
          <p:cNvCxnSpPr/>
          <p:nvPr/>
        </p:nvCxnSpPr>
        <p:spPr>
          <a:xfrm flipV="1">
            <a:off x="149225" y="5692839"/>
            <a:ext cx="8794750" cy="0"/>
          </a:xfrm>
          <a:prstGeom prst="line">
            <a:avLst/>
          </a:prstGeom>
          <a:noFill/>
          <a:ln w="19050" cap="flat" cmpd="sng" algn="ctr">
            <a:solidFill>
              <a:srgbClr val="D0D0CE"/>
            </a:solidFill>
            <a:prstDash val="sysDash"/>
          </a:ln>
          <a:effectLst/>
        </p:spPr>
      </p:cxnSp>
      <p:sp>
        <p:nvSpPr>
          <p:cNvPr id="52" name="TextBox 1">
            <a:extLst>
              <a:ext uri="{FF2B5EF4-FFF2-40B4-BE49-F238E27FC236}">
                <a16:creationId xmlns:a16="http://schemas.microsoft.com/office/drawing/2014/main" id="{86889B87-07FB-D841-8176-46761338AD45}"/>
              </a:ext>
            </a:extLst>
          </p:cNvPr>
          <p:cNvSpPr txBox="1">
            <a:spLocks noChangeArrowheads="1"/>
          </p:cNvSpPr>
          <p:nvPr/>
        </p:nvSpPr>
        <p:spPr bwMode="auto">
          <a:xfrm rot="-5400000">
            <a:off x="-596106" y="4874482"/>
            <a:ext cx="14986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marL="0" marR="0" lvl="0" indent="0" algn="ctr" defTabSz="914400" eaLnBrk="0" fontAlgn="base" latinLnBrk="0" hangingPunct="0">
              <a:lnSpc>
                <a:spcPct val="100000"/>
              </a:lnSpc>
              <a:spcBef>
                <a:spcPts val="200"/>
              </a:spcBef>
              <a:spcAft>
                <a:spcPct val="0"/>
              </a:spcAft>
              <a:buClrTx/>
              <a:buSzPct val="100000"/>
              <a:buFontTx/>
              <a:buNone/>
              <a:tabLst/>
              <a:defRPr/>
            </a:pPr>
            <a:r>
              <a:rPr kumimoji="0" lang="en-US" altLang="en-US" sz="1000" b="0" i="1" u="none" strike="noStrike" kern="0" cap="none" spc="0" normalizeH="0" baseline="0" noProof="0">
                <a:ln>
                  <a:noFill/>
                </a:ln>
                <a:solidFill>
                  <a:prstClr val="white"/>
                </a:solidFill>
                <a:effectLst/>
                <a:uLnTx/>
                <a:uFillTx/>
                <a:latin typeface="Verdana" panose="020B0604030504040204" pitchFamily="34" charset="0"/>
                <a:cs typeface="Arial" panose="020B0604020202020204" pitchFamily="34" charset="0"/>
              </a:rPr>
              <a:t>Data Quality Bot</a:t>
            </a:r>
          </a:p>
        </p:txBody>
      </p:sp>
      <p:grpSp>
        <p:nvGrpSpPr>
          <p:cNvPr id="53" name="Group 93">
            <a:extLst>
              <a:ext uri="{FF2B5EF4-FFF2-40B4-BE49-F238E27FC236}">
                <a16:creationId xmlns:a16="http://schemas.microsoft.com/office/drawing/2014/main" id="{8C90917F-61D6-8141-BBEF-C73B7510DDBE}"/>
              </a:ext>
            </a:extLst>
          </p:cNvPr>
          <p:cNvGrpSpPr>
            <a:grpSpLocks/>
          </p:cNvGrpSpPr>
          <p:nvPr/>
        </p:nvGrpSpPr>
        <p:grpSpPr bwMode="auto">
          <a:xfrm>
            <a:off x="6073775" y="2349945"/>
            <a:ext cx="3098800" cy="307975"/>
            <a:chOff x="6057900" y="3956050"/>
            <a:chExt cx="3098800" cy="307975"/>
          </a:xfrm>
        </p:grpSpPr>
        <p:sp>
          <p:nvSpPr>
            <p:cNvPr id="54" name="TextBox 1">
              <a:extLst>
                <a:ext uri="{FF2B5EF4-FFF2-40B4-BE49-F238E27FC236}">
                  <a16:creationId xmlns:a16="http://schemas.microsoft.com/office/drawing/2014/main" id="{226A2A3F-73A7-E94E-8C5D-00FD9363442F}"/>
                </a:ext>
              </a:extLst>
            </p:cNvPr>
            <p:cNvSpPr txBox="1">
              <a:spLocks noChangeArrowheads="1"/>
            </p:cNvSpPr>
            <p:nvPr/>
          </p:nvSpPr>
          <p:spPr bwMode="auto">
            <a:xfrm>
              <a:off x="7162800" y="3956050"/>
              <a:ext cx="1993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marL="0" marR="0" lvl="0" indent="0" defTabSz="914400" eaLnBrk="0" fontAlgn="base" latinLnBrk="0" hangingPunct="0">
                <a:lnSpc>
                  <a:spcPct val="100000"/>
                </a:lnSpc>
                <a:spcBef>
                  <a:spcPts val="200"/>
                </a:spcBef>
                <a:spcAft>
                  <a:spcPct val="0"/>
                </a:spcAft>
                <a:buClrTx/>
                <a:buSzPct val="100000"/>
                <a:buFontTx/>
                <a:buNone/>
                <a:tabLst/>
                <a:defRPr/>
              </a:pPr>
              <a:r>
                <a:rPr kumimoji="0" lang="en-US" altLang="en-US" sz="1000" b="0" i="0" u="none" strike="noStrike" kern="0" cap="none" spc="0" normalizeH="0" baseline="0" noProof="0">
                  <a:ln>
                    <a:noFill/>
                  </a:ln>
                  <a:solidFill>
                    <a:prstClr val="white"/>
                  </a:solidFill>
                  <a:effectLst/>
                  <a:uLnTx/>
                  <a:uFillTx/>
                  <a:latin typeface="Verdana" panose="020B0604030504040204" pitchFamily="34" charset="0"/>
                  <a:cs typeface="Arial" panose="020B0604020202020204" pitchFamily="34" charset="0"/>
                </a:rPr>
                <a:t>Improvement in average processing time </a:t>
              </a:r>
            </a:p>
          </p:txBody>
        </p:sp>
        <p:sp>
          <p:nvSpPr>
            <p:cNvPr id="55" name="TextBox 5">
              <a:extLst>
                <a:ext uri="{FF2B5EF4-FFF2-40B4-BE49-F238E27FC236}">
                  <a16:creationId xmlns:a16="http://schemas.microsoft.com/office/drawing/2014/main" id="{B9ADED50-4FA6-4C4E-B416-876C3889347A}"/>
                </a:ext>
              </a:extLst>
            </p:cNvPr>
            <p:cNvSpPr txBox="1">
              <a:spLocks noChangeArrowheads="1"/>
            </p:cNvSpPr>
            <p:nvPr/>
          </p:nvSpPr>
          <p:spPr bwMode="auto">
            <a:xfrm>
              <a:off x="6057900" y="3987006"/>
              <a:ext cx="752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marL="0" marR="0" lvl="0" indent="0" defTabSz="914400" eaLnBrk="0" fontAlgn="base" latinLnBrk="0" hangingPunct="0">
                <a:lnSpc>
                  <a:spcPct val="100000"/>
                </a:lnSpc>
                <a:spcBef>
                  <a:spcPts val="200"/>
                </a:spcBef>
                <a:spcAft>
                  <a:spcPct val="0"/>
                </a:spcAft>
                <a:buClrTx/>
                <a:buSzPct val="100000"/>
                <a:buFontTx/>
                <a:buNone/>
                <a:tabLst/>
                <a:defRPr/>
              </a:pPr>
              <a:r>
                <a:rPr kumimoji="0" lang="en-US" altLang="en-US" sz="1600" b="1" i="0" u="none" strike="noStrike" kern="0" cap="none" spc="0" normalizeH="0" baseline="0" noProof="0">
                  <a:ln>
                    <a:noFill/>
                  </a:ln>
                  <a:solidFill>
                    <a:prstClr val="white"/>
                  </a:solidFill>
                  <a:effectLst/>
                  <a:uLnTx/>
                  <a:uFillTx/>
                  <a:latin typeface="Verdana" panose="020B0604030504040204" pitchFamily="34" charset="0"/>
                  <a:cs typeface="Arial" panose="020B0604020202020204" pitchFamily="34" charset="0"/>
                </a:rPr>
                <a:t>60%</a:t>
              </a:r>
            </a:p>
          </p:txBody>
        </p:sp>
      </p:grpSp>
    </p:spTree>
    <p:extLst>
      <p:ext uri="{BB962C8B-B14F-4D97-AF65-F5344CB8AC3E}">
        <p14:creationId xmlns:p14="http://schemas.microsoft.com/office/powerpoint/2010/main" val="572034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p:nvPr/>
        </p:nvSpPr>
        <p:spPr>
          <a:xfrm>
            <a:off x="6365883" y="3125395"/>
            <a:ext cx="184800" cy="276900"/>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156" name="Shape 156"/>
          <p:cNvSpPr txBox="1"/>
          <p:nvPr/>
        </p:nvSpPr>
        <p:spPr>
          <a:xfrm>
            <a:off x="685054" y="2375440"/>
            <a:ext cx="7773900" cy="1028699"/>
          </a:xfrm>
          <a:prstGeom prst="rect">
            <a:avLst/>
          </a:prstGeom>
          <a:noFill/>
          <a:ln>
            <a:noFill/>
          </a:ln>
        </p:spPr>
        <p:txBody>
          <a:bodyPr lIns="0" tIns="0" rIns="0" bIns="0" anchor="ctr" anchorCtr="0">
            <a:noAutofit/>
          </a:bodyPr>
          <a:lstStyle/>
          <a:p>
            <a:pPr marL="457189" indent="457189">
              <a:buClr>
                <a:srgbClr val="000000"/>
              </a:buClr>
              <a:buSzPct val="25000"/>
            </a:pPr>
            <a:r>
              <a:rPr lang="en" sz="3400" b="1">
                <a:solidFill>
                  <a:schemeClr val="lt1"/>
                </a:solidFill>
                <a:latin typeface="Calibri"/>
                <a:ea typeface="Calibri"/>
                <a:cs typeface="Calibri"/>
                <a:sym typeface="Calibri"/>
              </a:rPr>
              <a:t>Solicitation Review Tool (SRT) </a:t>
            </a:r>
          </a:p>
          <a:p>
            <a:pPr>
              <a:spcBef>
                <a:spcPts val="1000"/>
              </a:spcBef>
            </a:pPr>
            <a:endParaRPr sz="3400">
              <a:solidFill>
                <a:schemeClr val="lt1"/>
              </a:solidFill>
              <a:latin typeface="Calibri"/>
              <a:ea typeface="Calibri"/>
              <a:cs typeface="Calibri"/>
              <a:sym typeface="Calibri"/>
            </a:endParaRPr>
          </a:p>
        </p:txBody>
      </p:sp>
      <p:sp>
        <p:nvSpPr>
          <p:cNvPr id="157" name="Shape 157"/>
          <p:cNvSpPr txBox="1"/>
          <p:nvPr/>
        </p:nvSpPr>
        <p:spPr>
          <a:xfrm>
            <a:off x="234390" y="2942653"/>
            <a:ext cx="5532900" cy="461400"/>
          </a:xfrm>
          <a:prstGeom prst="rect">
            <a:avLst/>
          </a:prstGeom>
          <a:noFill/>
          <a:ln>
            <a:noFill/>
          </a:ln>
        </p:spPr>
        <p:txBody>
          <a:bodyPr lIns="91425" tIns="91425" rIns="91425" bIns="91425" anchor="ctr" anchorCtr="0">
            <a:noAutofit/>
          </a:bodyPr>
          <a:lstStyle/>
          <a:p>
            <a:pPr>
              <a:spcBef>
                <a:spcPts val="1000"/>
              </a:spcBef>
            </a:pPr>
            <a:endParaRPr sz="2400"/>
          </a:p>
        </p:txBody>
      </p:sp>
      <p:sp>
        <p:nvSpPr>
          <p:cNvPr id="158" name="Shape 158"/>
          <p:cNvSpPr txBox="1"/>
          <p:nvPr/>
        </p:nvSpPr>
        <p:spPr>
          <a:xfrm>
            <a:off x="5250366" y="3558701"/>
            <a:ext cx="3595500" cy="369300"/>
          </a:xfrm>
          <a:prstGeom prst="rect">
            <a:avLst/>
          </a:prstGeom>
          <a:noFill/>
          <a:ln>
            <a:noFill/>
          </a:ln>
        </p:spPr>
        <p:txBody>
          <a:bodyPr lIns="91425" tIns="91425" rIns="91425" bIns="91425" anchor="b" anchorCtr="0">
            <a:noAutofit/>
          </a:bodyPr>
          <a:lstStyle/>
          <a:p>
            <a:pPr algn="r">
              <a:lnSpc>
                <a:spcPct val="90000"/>
              </a:lnSpc>
              <a:spcBef>
                <a:spcPts val="1000"/>
              </a:spcBef>
            </a:pPr>
            <a:r>
              <a:rPr lang="en" dirty="0">
                <a:latin typeface="Calibri"/>
                <a:ea typeface="Calibri"/>
                <a:cs typeface="Calibri"/>
                <a:sym typeface="Calibri"/>
              </a:rPr>
              <a:t>Presented By: Marina Fox, OGP</a:t>
            </a:r>
          </a:p>
        </p:txBody>
      </p:sp>
      <p:sp>
        <p:nvSpPr>
          <p:cNvPr id="159" name="Shape 159"/>
          <p:cNvSpPr txBox="1"/>
          <p:nvPr/>
        </p:nvSpPr>
        <p:spPr>
          <a:xfrm>
            <a:off x="248797" y="3460103"/>
            <a:ext cx="5532900" cy="461400"/>
          </a:xfrm>
          <a:prstGeom prst="rect">
            <a:avLst/>
          </a:prstGeom>
          <a:noFill/>
          <a:ln>
            <a:noFill/>
          </a:ln>
        </p:spPr>
        <p:txBody>
          <a:bodyPr lIns="91425" tIns="91425" rIns="91425" bIns="91425" anchor="b" anchorCtr="0">
            <a:noAutofit/>
          </a:bodyPr>
          <a:lstStyle/>
          <a:p>
            <a:pPr>
              <a:spcBef>
                <a:spcPts val="1000"/>
              </a:spcBef>
            </a:pPr>
            <a:r>
              <a:rPr lang="en" dirty="0">
                <a:latin typeface="Calibri"/>
                <a:ea typeface="Calibri"/>
                <a:cs typeface="Calibri"/>
                <a:sym typeface="Calibri"/>
              </a:rPr>
              <a:t>October 2018</a:t>
            </a:r>
          </a:p>
        </p:txBody>
      </p:sp>
    </p:spTree>
    <p:extLst>
      <p:ext uri="{BB962C8B-B14F-4D97-AF65-F5344CB8AC3E}">
        <p14:creationId xmlns:p14="http://schemas.microsoft.com/office/powerpoint/2010/main" val="1969664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993229" y="857251"/>
            <a:ext cx="7693500" cy="857400"/>
          </a:xfrm>
          <a:prstGeom prst="rect">
            <a:avLst/>
          </a:prstGeom>
          <a:noFill/>
          <a:ln>
            <a:noFill/>
          </a:ln>
        </p:spPr>
        <p:txBody>
          <a:bodyPr lIns="91425" tIns="45700" rIns="91425" bIns="45700" anchor="ctr" anchorCtr="0">
            <a:noAutofit/>
          </a:bodyPr>
          <a:lstStyle/>
          <a:p>
            <a:pPr>
              <a:buClr>
                <a:srgbClr val="191919"/>
              </a:buClr>
              <a:buSzPct val="25000"/>
            </a:pPr>
            <a:r>
              <a:rPr lang="en">
                <a:solidFill>
                  <a:srgbClr val="191919"/>
                </a:solidFill>
              </a:rPr>
              <a:t>What is SRT?</a:t>
            </a:r>
          </a:p>
        </p:txBody>
      </p:sp>
      <p:sp>
        <p:nvSpPr>
          <p:cNvPr id="165" name="Shape 165"/>
          <p:cNvSpPr/>
          <p:nvPr/>
        </p:nvSpPr>
        <p:spPr>
          <a:xfrm>
            <a:off x="180901" y="2225701"/>
            <a:ext cx="8683500" cy="1203300"/>
          </a:xfrm>
          <a:prstGeom prst="rect">
            <a:avLst/>
          </a:prstGeom>
          <a:noFill/>
          <a:ln>
            <a:noFill/>
          </a:ln>
        </p:spPr>
        <p:txBody>
          <a:bodyPr lIns="91425" tIns="45700" rIns="91425" bIns="45700" anchor="t" anchorCtr="0">
            <a:noAutofit/>
          </a:bodyPr>
          <a:lstStyle/>
          <a:p>
            <a:pPr marL="342891" indent="-342891" defTabSz="1219170">
              <a:buClr>
                <a:srgbClr val="3F3F3F"/>
              </a:buClr>
              <a:buSzPct val="100000"/>
              <a:buFont typeface="Calibri"/>
              <a:buChar char="•"/>
            </a:pPr>
            <a:r>
              <a:rPr lang="en" kern="0" dirty="0">
                <a:solidFill>
                  <a:srgbClr val="000000"/>
                </a:solidFill>
                <a:latin typeface="Calibri"/>
                <a:ea typeface="Calibri"/>
                <a:cs typeface="Calibri"/>
                <a:sym typeface="Calibri"/>
              </a:rPr>
              <a:t>It is an automated predictive analysis application that performs scans of the Federal Business Opportunities /FedBizOpps website and delivers:</a:t>
            </a:r>
          </a:p>
          <a:p>
            <a:pPr marL="914377" lvl="1" indent="-342891" defTabSz="1219170">
              <a:buClr>
                <a:srgbClr val="3F3F3F"/>
              </a:buClr>
              <a:buSzPct val="100000"/>
            </a:pPr>
            <a:r>
              <a:rPr lang="en" kern="0" dirty="0">
                <a:solidFill>
                  <a:srgbClr val="000000"/>
                </a:solidFill>
                <a:latin typeface="Calibri"/>
                <a:ea typeface="Calibri"/>
                <a:cs typeface="Calibri"/>
                <a:sym typeface="Calibri"/>
              </a:rPr>
              <a:t>a report containing all of the new solicitations for the previous day, </a:t>
            </a:r>
          </a:p>
          <a:p>
            <a:pPr marL="914377" lvl="1" indent="-342891" defTabSz="1219170">
              <a:buClr>
                <a:srgbClr val="3F3F3F"/>
              </a:buClr>
              <a:buSzPct val="100000"/>
            </a:pPr>
            <a:r>
              <a:rPr lang="en" kern="0" dirty="0">
                <a:solidFill>
                  <a:srgbClr val="000000"/>
                </a:solidFill>
                <a:latin typeface="Calibri"/>
                <a:ea typeface="Calibri"/>
                <a:cs typeface="Calibri"/>
                <a:sym typeface="Calibri"/>
              </a:rPr>
              <a:t>a report of flagged solicitations that require manual review for specific regulatory requirements and compliance, and</a:t>
            </a:r>
          </a:p>
          <a:p>
            <a:pPr marL="914377" lvl="1" indent="-342891" defTabSz="1219170">
              <a:buClr>
                <a:srgbClr val="000000"/>
              </a:buClr>
              <a:buSzPct val="100000"/>
            </a:pPr>
            <a:r>
              <a:rPr lang="en" kern="0" dirty="0">
                <a:solidFill>
                  <a:srgbClr val="000000"/>
                </a:solidFill>
                <a:latin typeface="Calibri"/>
                <a:ea typeface="Calibri"/>
                <a:cs typeface="Calibri"/>
                <a:sym typeface="Calibri"/>
              </a:rPr>
              <a:t>a web-based portal for agency SMEs to perform manual reviews of flagged solicitations and to communicate with contracting POCs for improvement, and</a:t>
            </a:r>
          </a:p>
          <a:p>
            <a:pPr marL="914377" lvl="1" indent="-342891" defTabSz="1219170">
              <a:buClr>
                <a:srgbClr val="000000"/>
              </a:buClr>
              <a:buSzPct val="100000"/>
            </a:pPr>
            <a:r>
              <a:rPr lang="en" kern="0" dirty="0">
                <a:solidFill>
                  <a:srgbClr val="000000"/>
                </a:solidFill>
                <a:latin typeface="Calibri"/>
                <a:ea typeface="Calibri"/>
                <a:cs typeface="Calibri"/>
                <a:sym typeface="Calibri"/>
              </a:rPr>
              <a:t>analytics and trending of flagged solicitations overtime by agency and gov-wide</a:t>
            </a:r>
          </a:p>
          <a:p>
            <a:pPr defTabSz="1219170"/>
            <a:endParaRPr kern="0" dirty="0">
              <a:solidFill>
                <a:srgbClr val="000000"/>
              </a:solidFill>
              <a:latin typeface="Calibri"/>
              <a:ea typeface="Calibri"/>
              <a:cs typeface="Calibri"/>
              <a:sym typeface="Calibri"/>
            </a:endParaRPr>
          </a:p>
          <a:p>
            <a:pPr marL="342891" indent="-342891" defTabSz="1219170">
              <a:buClr>
                <a:srgbClr val="3F3F3F"/>
              </a:buClr>
              <a:buSzPct val="100000"/>
              <a:buFont typeface="Calibri"/>
              <a:buChar char="•"/>
            </a:pPr>
            <a:r>
              <a:rPr lang="en" kern="0" dirty="0">
                <a:solidFill>
                  <a:srgbClr val="000000"/>
                </a:solidFill>
                <a:latin typeface="Calibri"/>
                <a:ea typeface="Calibri"/>
                <a:cs typeface="Calibri"/>
                <a:sym typeface="Calibri"/>
              </a:rPr>
              <a:t>SRT uses </a:t>
            </a:r>
            <a:r>
              <a:rPr lang="en" b="1" kern="0" dirty="0">
                <a:solidFill>
                  <a:srgbClr val="000000"/>
                </a:solidFill>
                <a:latin typeface="Calibri"/>
                <a:ea typeface="Calibri"/>
                <a:cs typeface="Calibri"/>
                <a:sym typeface="Calibri"/>
              </a:rPr>
              <a:t>natural language processing</a:t>
            </a:r>
            <a:r>
              <a:rPr lang="en" kern="0" dirty="0">
                <a:solidFill>
                  <a:srgbClr val="000000"/>
                </a:solidFill>
                <a:latin typeface="Calibri"/>
                <a:ea typeface="Calibri"/>
                <a:cs typeface="Calibri"/>
                <a:sym typeface="Calibri"/>
              </a:rPr>
              <a:t>, </a:t>
            </a:r>
            <a:r>
              <a:rPr lang="en" b="1" kern="0" dirty="0">
                <a:solidFill>
                  <a:srgbClr val="000000"/>
                </a:solidFill>
                <a:latin typeface="Calibri"/>
                <a:ea typeface="Calibri"/>
                <a:cs typeface="Calibri"/>
                <a:sym typeface="Calibri"/>
              </a:rPr>
              <a:t>text mining</a:t>
            </a:r>
            <a:r>
              <a:rPr lang="en" kern="0" dirty="0">
                <a:solidFill>
                  <a:srgbClr val="000000"/>
                </a:solidFill>
                <a:latin typeface="Calibri"/>
                <a:ea typeface="Calibri"/>
                <a:cs typeface="Calibri"/>
                <a:sym typeface="Calibri"/>
              </a:rPr>
              <a:t>, and </a:t>
            </a:r>
            <a:r>
              <a:rPr lang="en" b="1" kern="0" dirty="0">
                <a:solidFill>
                  <a:srgbClr val="000000"/>
                </a:solidFill>
                <a:latin typeface="Calibri"/>
                <a:ea typeface="Calibri"/>
                <a:cs typeface="Calibri"/>
                <a:sym typeface="Calibri"/>
              </a:rPr>
              <a:t>machine learning algorithms</a:t>
            </a:r>
            <a:r>
              <a:rPr lang="en" kern="0" dirty="0">
                <a:solidFill>
                  <a:srgbClr val="000000"/>
                </a:solidFill>
                <a:latin typeface="Calibri"/>
                <a:ea typeface="Calibri"/>
                <a:cs typeface="Calibri"/>
                <a:sym typeface="Calibri"/>
              </a:rPr>
              <a:t> to automatically identify whether a solicitation contains sufficient compliance requirements for a particular use case (e.g. Section 508 Technical Requirements).   </a:t>
            </a:r>
          </a:p>
        </p:txBody>
      </p:sp>
      <p:sp>
        <p:nvSpPr>
          <p:cNvPr id="166" name="Shape 166"/>
          <p:cNvSpPr/>
          <p:nvPr/>
        </p:nvSpPr>
        <p:spPr>
          <a:xfrm>
            <a:off x="381001" y="1796959"/>
            <a:ext cx="7322100" cy="346200"/>
          </a:xfrm>
          <a:prstGeom prst="rect">
            <a:avLst/>
          </a:prstGeom>
          <a:noFill/>
          <a:ln>
            <a:noFill/>
          </a:ln>
        </p:spPr>
        <p:txBody>
          <a:bodyPr lIns="91425" tIns="45700" rIns="91425" bIns="45700" anchor="t" anchorCtr="0">
            <a:noAutofit/>
          </a:bodyPr>
          <a:lstStyle/>
          <a:p>
            <a:pPr defTabSz="1219170">
              <a:buSzPct val="25000"/>
            </a:pPr>
            <a:r>
              <a:rPr lang="en" sz="2400" b="1" kern="0">
                <a:solidFill>
                  <a:srgbClr val="000000"/>
                </a:solidFill>
                <a:latin typeface="Calibri"/>
                <a:ea typeface="Calibri"/>
                <a:cs typeface="Calibri"/>
                <a:sym typeface="Calibri"/>
              </a:rPr>
              <a:t>What is Solicitation Review Tool (SRT)?</a:t>
            </a:r>
          </a:p>
        </p:txBody>
      </p:sp>
    </p:spTree>
    <p:extLst>
      <p:ext uri="{BB962C8B-B14F-4D97-AF65-F5344CB8AC3E}">
        <p14:creationId xmlns:p14="http://schemas.microsoft.com/office/powerpoint/2010/main" val="3833727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993229" y="857251"/>
            <a:ext cx="7693500" cy="857400"/>
          </a:xfrm>
          <a:prstGeom prst="rect">
            <a:avLst/>
          </a:prstGeom>
          <a:noFill/>
          <a:ln>
            <a:noFill/>
          </a:ln>
        </p:spPr>
        <p:txBody>
          <a:bodyPr lIns="91425" tIns="45700" rIns="91425" bIns="45700" anchor="ctr" anchorCtr="0">
            <a:noAutofit/>
          </a:bodyPr>
          <a:lstStyle/>
          <a:p>
            <a:pPr>
              <a:buClr>
                <a:srgbClr val="191919"/>
              </a:buClr>
              <a:buSzPct val="25000"/>
            </a:pPr>
            <a:r>
              <a:rPr lang="en">
                <a:solidFill>
                  <a:srgbClr val="191919"/>
                </a:solidFill>
              </a:rPr>
              <a:t>SRT - Long-Term Goal</a:t>
            </a:r>
          </a:p>
        </p:txBody>
      </p:sp>
      <p:sp>
        <p:nvSpPr>
          <p:cNvPr id="173" name="Shape 173"/>
          <p:cNvSpPr/>
          <p:nvPr/>
        </p:nvSpPr>
        <p:spPr>
          <a:xfrm>
            <a:off x="464850" y="2772281"/>
            <a:ext cx="8519100" cy="1167000"/>
          </a:xfrm>
          <a:prstGeom prst="rect">
            <a:avLst/>
          </a:prstGeom>
          <a:noFill/>
          <a:ln>
            <a:noFill/>
          </a:ln>
        </p:spPr>
        <p:txBody>
          <a:bodyPr lIns="91425" tIns="45700" rIns="91425" bIns="45700" anchor="t" anchorCtr="0">
            <a:noAutofit/>
          </a:bodyPr>
          <a:lstStyle/>
          <a:p>
            <a:pPr marL="342891" indent="-355591">
              <a:buClr>
                <a:srgbClr val="3F3F3F"/>
              </a:buClr>
              <a:buSzPct val="100000"/>
              <a:buFont typeface="Calibri"/>
              <a:buChar char="•"/>
            </a:pPr>
            <a:r>
              <a:rPr lang="en" sz="2000">
                <a:latin typeface="Calibri"/>
                <a:ea typeface="Calibri"/>
                <a:cs typeface="Calibri"/>
                <a:sym typeface="Calibri"/>
              </a:rPr>
              <a:t>Scan all of the solicitations on FedBizOpps for the presence of different requirements (e.g. cyber security) </a:t>
            </a:r>
          </a:p>
          <a:p>
            <a:pPr marL="342891" indent="-355591">
              <a:buClr>
                <a:schemeClr val="dk1"/>
              </a:buClr>
              <a:buSzPct val="100000"/>
              <a:buFont typeface="Calibri"/>
              <a:buChar char="•"/>
            </a:pPr>
            <a:r>
              <a:rPr lang="en" sz="2000">
                <a:latin typeface="Calibri"/>
                <a:ea typeface="Calibri"/>
                <a:cs typeface="Calibri"/>
                <a:sym typeface="Calibri"/>
              </a:rPr>
              <a:t>Use a series of prediction algorithms and text data mining to generate a list of solicitations flagged for manual review </a:t>
            </a:r>
          </a:p>
          <a:p>
            <a:pPr marL="342891" indent="-355591">
              <a:buClr>
                <a:schemeClr val="dk1"/>
              </a:buClr>
              <a:buSzPct val="100000"/>
              <a:buFont typeface="Calibri"/>
              <a:buChar char="•"/>
            </a:pPr>
            <a:r>
              <a:rPr lang="en" sz="2000">
                <a:latin typeface="Calibri"/>
                <a:ea typeface="Calibri"/>
                <a:cs typeface="Calibri"/>
                <a:sym typeface="Calibri"/>
              </a:rPr>
              <a:t>Present the flagged solicitations in the SRT web portal for manual review, communication with solicitation POCs and progress tracking. </a:t>
            </a:r>
          </a:p>
          <a:p>
            <a:pPr marL="342891" indent="-355591">
              <a:buClr>
                <a:schemeClr val="dk1"/>
              </a:buClr>
              <a:buSzPct val="100000"/>
              <a:buFont typeface="Calibri"/>
              <a:buChar char="•"/>
            </a:pPr>
            <a:r>
              <a:rPr lang="en" sz="2000">
                <a:latin typeface="Calibri"/>
                <a:ea typeface="Calibri"/>
                <a:cs typeface="Calibri"/>
                <a:sym typeface="Calibri"/>
              </a:rPr>
              <a:t>Present usage analytics and progress/history trends of flagged solicitations (pre and post review) </a:t>
            </a:r>
          </a:p>
        </p:txBody>
      </p:sp>
      <p:sp>
        <p:nvSpPr>
          <p:cNvPr id="174" name="Shape 174"/>
          <p:cNvSpPr/>
          <p:nvPr/>
        </p:nvSpPr>
        <p:spPr>
          <a:xfrm>
            <a:off x="328926" y="1791787"/>
            <a:ext cx="8357700" cy="346200"/>
          </a:xfrm>
          <a:prstGeom prst="rect">
            <a:avLst/>
          </a:prstGeom>
          <a:noFill/>
          <a:ln>
            <a:noFill/>
          </a:ln>
        </p:spPr>
        <p:txBody>
          <a:bodyPr lIns="91425" tIns="45700" rIns="91425" bIns="45700" anchor="t" anchorCtr="0">
            <a:noAutofit/>
          </a:bodyPr>
          <a:lstStyle/>
          <a:p>
            <a:pPr>
              <a:buSzPct val="25000"/>
            </a:pPr>
            <a:r>
              <a:rPr lang="en" sz="2400" b="1">
                <a:solidFill>
                  <a:schemeClr val="dk1"/>
                </a:solidFill>
                <a:latin typeface="Calibri"/>
                <a:ea typeface="Calibri"/>
                <a:cs typeface="Calibri"/>
                <a:sym typeface="Calibri"/>
              </a:rPr>
              <a:t>Long-term Goal</a:t>
            </a:r>
            <a:r>
              <a:rPr lang="en" sz="2400">
                <a:solidFill>
                  <a:schemeClr val="dk1"/>
                </a:solidFill>
                <a:latin typeface="Calibri"/>
                <a:ea typeface="Calibri"/>
                <a:cs typeface="Calibri"/>
                <a:sym typeface="Calibri"/>
              </a:rPr>
              <a:t> - Automated Review of Solicitations for </a:t>
            </a:r>
            <a:r>
              <a:rPr lang="en" sz="2400" b="1">
                <a:solidFill>
                  <a:schemeClr val="dk1"/>
                </a:solidFill>
                <a:latin typeface="Calibri"/>
                <a:ea typeface="Calibri"/>
                <a:cs typeface="Calibri"/>
                <a:sym typeface="Calibri"/>
              </a:rPr>
              <a:t>ANY specific </a:t>
            </a:r>
            <a:r>
              <a:rPr lang="en" sz="2400">
                <a:solidFill>
                  <a:schemeClr val="dk1"/>
                </a:solidFill>
                <a:latin typeface="Calibri"/>
                <a:ea typeface="Calibri"/>
                <a:cs typeface="Calibri"/>
                <a:sym typeface="Calibri"/>
              </a:rPr>
              <a:t>contract requirements </a:t>
            </a:r>
          </a:p>
          <a:p>
            <a:endParaRPr sz="2400">
              <a:solidFill>
                <a:schemeClr val="dk1"/>
              </a:solidFill>
              <a:latin typeface="Calibri"/>
              <a:ea typeface="Calibri"/>
              <a:cs typeface="Calibri"/>
              <a:sym typeface="Calibri"/>
            </a:endParaRPr>
          </a:p>
          <a:p>
            <a:endParaRPr sz="2400">
              <a:solidFill>
                <a:schemeClr val="dk1"/>
              </a:solidFill>
              <a:latin typeface="Calibri"/>
              <a:ea typeface="Calibri"/>
              <a:cs typeface="Calibri"/>
              <a:sym typeface="Calibri"/>
            </a:endParaRPr>
          </a:p>
        </p:txBody>
      </p:sp>
      <p:sp>
        <p:nvSpPr>
          <p:cNvPr id="175" name="Shape 175"/>
          <p:cNvSpPr txBox="1">
            <a:spLocks noGrp="1"/>
          </p:cNvSpPr>
          <p:nvPr>
            <p:ph type="sldNum" idx="12"/>
          </p:nvPr>
        </p:nvSpPr>
        <p:spPr>
          <a:xfrm>
            <a:off x="6553200" y="5624513"/>
            <a:ext cx="2133600" cy="273900"/>
          </a:xfrm>
          <a:prstGeom prst="rect">
            <a:avLst/>
          </a:prstGeom>
        </p:spPr>
        <p:txBody>
          <a:bodyPr lIns="91425" tIns="45700" rIns="91425" bIns="45700" anchor="ctr" anchorCtr="0">
            <a:noAutofit/>
          </a:bodyPr>
          <a:lstStyle/>
          <a:p>
            <a:pPr>
              <a:buClr>
                <a:srgbClr val="000000"/>
              </a:buClr>
              <a:buSzPct val="25000"/>
            </a:pPr>
            <a:endParaRPr lang="en" dirty="0"/>
          </a:p>
        </p:txBody>
      </p:sp>
    </p:spTree>
    <p:extLst>
      <p:ext uri="{BB962C8B-B14F-4D97-AF65-F5344CB8AC3E}">
        <p14:creationId xmlns:p14="http://schemas.microsoft.com/office/powerpoint/2010/main" val="1288214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3ED0F0-20FE-FC49-8C04-EA5D63B3BC15}"/>
              </a:ext>
            </a:extLst>
          </p:cNvPr>
          <p:cNvSpPr txBox="1"/>
          <p:nvPr/>
        </p:nvSpPr>
        <p:spPr>
          <a:xfrm>
            <a:off x="410863" y="1256145"/>
            <a:ext cx="8305800" cy="2308324"/>
          </a:xfrm>
          <a:prstGeom prst="rect">
            <a:avLst/>
          </a:prstGeom>
          <a:solidFill>
            <a:schemeClr val="accent4">
              <a:lumMod val="20000"/>
              <a:lumOff val="80000"/>
            </a:schemeClr>
          </a:solidFill>
          <a:ln>
            <a:solidFill>
              <a:schemeClr val="bg1">
                <a:lumMod val="85000"/>
              </a:schemeClr>
            </a:solidFill>
          </a:ln>
        </p:spPr>
        <p:txBody>
          <a:bodyPr wrap="square" rtlCol="0">
            <a:spAutoFit/>
          </a:bodyPr>
          <a:lstStyle/>
          <a:p>
            <a:r>
              <a:rPr lang="en-US" b="1" dirty="0">
                <a:latin typeface="Century Gothic" panose="020B0502020202020204" pitchFamily="34" charset="0"/>
              </a:rPr>
              <a:t>Key Outcome: </a:t>
            </a:r>
            <a:r>
              <a:rPr lang="en-US" dirty="0">
                <a:latin typeface="Century Gothic" panose="020B0502020202020204" pitchFamily="34" charset="0"/>
              </a:rPr>
              <a:t>The audience will understand OMB's guidance for shifting from low-value to high-value work and the steps and requirements for successfully implementing bots and running operations.    </a:t>
            </a:r>
          </a:p>
          <a:p>
            <a:endParaRPr lang="en-US" dirty="0">
              <a:latin typeface="Century Gothic" panose="020B0502020202020204" pitchFamily="34" charset="0"/>
            </a:endParaRPr>
          </a:p>
          <a:p>
            <a:r>
              <a:rPr lang="en-US" b="1" dirty="0">
                <a:latin typeface="Century Gothic" panose="020B0502020202020204" pitchFamily="34" charset="0"/>
              </a:rPr>
              <a:t>Description: </a:t>
            </a:r>
            <a:r>
              <a:rPr lang="en-US" dirty="0">
                <a:latin typeface="Century Gothic" panose="020B0502020202020204" pitchFamily="34" charset="0"/>
              </a:rPr>
              <a:t>This panel will begin with OMB's guidance on automation to move from low value to high-value work, and explain how to navigate the major phases of the RPA life cycle: candidate process assessment, IT platform and security, and ongoing operations management. </a:t>
            </a:r>
          </a:p>
        </p:txBody>
      </p:sp>
      <p:sp>
        <p:nvSpPr>
          <p:cNvPr id="5" name="Rectangle 4">
            <a:extLst>
              <a:ext uri="{FF2B5EF4-FFF2-40B4-BE49-F238E27FC236}">
                <a16:creationId xmlns:a16="http://schemas.microsoft.com/office/drawing/2014/main" id="{548764F5-F78E-EB48-A7E4-992B80F50F9A}"/>
              </a:ext>
            </a:extLst>
          </p:cNvPr>
          <p:cNvSpPr/>
          <p:nvPr/>
        </p:nvSpPr>
        <p:spPr>
          <a:xfrm>
            <a:off x="1" y="1"/>
            <a:ext cx="9144000" cy="9151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      Ro</a:t>
            </a:r>
            <a:r>
              <a:rPr lang="en-US" sz="2000" b="1" dirty="0">
                <a:latin typeface="Century Gothic" panose="020B0502020202020204" pitchFamily="34" charset="0"/>
              </a:rPr>
              <a:t>botics Process Automation (RPA) Implementation Life Cycle Panel </a:t>
            </a:r>
          </a:p>
          <a:p>
            <a:r>
              <a:rPr lang="en-US" sz="2000" dirty="0">
                <a:latin typeface="Century Gothic" panose="020B0502020202020204" pitchFamily="34" charset="0"/>
              </a:rPr>
              <a:t>     10:00 AM - 10:50 AM</a:t>
            </a:r>
          </a:p>
        </p:txBody>
      </p:sp>
      <p:sp>
        <p:nvSpPr>
          <p:cNvPr id="6" name="TextBox 5">
            <a:extLst>
              <a:ext uri="{FF2B5EF4-FFF2-40B4-BE49-F238E27FC236}">
                <a16:creationId xmlns:a16="http://schemas.microsoft.com/office/drawing/2014/main" id="{DBB4249E-D71B-354C-BDB8-C07FFB3D7F6F}"/>
              </a:ext>
            </a:extLst>
          </p:cNvPr>
          <p:cNvSpPr txBox="1"/>
          <p:nvPr/>
        </p:nvSpPr>
        <p:spPr>
          <a:xfrm>
            <a:off x="419101" y="3886200"/>
            <a:ext cx="8305800" cy="2585323"/>
          </a:xfrm>
          <a:prstGeom prst="rect">
            <a:avLst/>
          </a:prstGeom>
          <a:solidFill>
            <a:schemeClr val="accent4">
              <a:lumMod val="20000"/>
              <a:lumOff val="80000"/>
            </a:schemeClr>
          </a:solidFill>
          <a:ln>
            <a:solidFill>
              <a:schemeClr val="bg1">
                <a:lumMod val="85000"/>
              </a:schemeClr>
            </a:solidFill>
          </a:ln>
        </p:spPr>
        <p:txBody>
          <a:bodyPr wrap="square" rtlCol="0">
            <a:spAutoFit/>
          </a:bodyPr>
          <a:lstStyle/>
          <a:p>
            <a:r>
              <a:rPr lang="en-US" b="1" i="1" dirty="0">
                <a:latin typeface="Century Gothic" panose="020B0502020202020204" pitchFamily="34" charset="0"/>
              </a:rPr>
              <a:t>Moderator: </a:t>
            </a:r>
            <a:r>
              <a:rPr lang="en-US" i="1" dirty="0">
                <a:latin typeface="Century Gothic" panose="020B0502020202020204" pitchFamily="34" charset="0"/>
              </a:rPr>
              <a:t> Bob Grabowski</a:t>
            </a:r>
            <a:r>
              <a:rPr lang="en-US" dirty="0">
                <a:latin typeface="Century Gothic" panose="020B0502020202020204" pitchFamily="34" charset="0"/>
              </a:rPr>
              <a:t> - </a:t>
            </a:r>
            <a:r>
              <a:rPr lang="en-US" i="1" dirty="0">
                <a:latin typeface="Century Gothic" panose="020B0502020202020204" pitchFamily="34" charset="0"/>
              </a:rPr>
              <a:t>Deloitte</a:t>
            </a:r>
          </a:p>
          <a:p>
            <a:endParaRPr lang="en-US" dirty="0">
              <a:latin typeface="Century Gothic" panose="020B0502020202020204" pitchFamily="34" charset="0"/>
            </a:endParaRPr>
          </a:p>
          <a:p>
            <a:r>
              <a:rPr lang="en-US" b="1" i="1" dirty="0">
                <a:latin typeface="Century Gothic" panose="020B0502020202020204" pitchFamily="34" charset="0"/>
              </a:rPr>
              <a:t>Panelists</a:t>
            </a:r>
            <a:r>
              <a:rPr lang="en-US" dirty="0">
                <a:latin typeface="Century Gothic" panose="020B0502020202020204" pitchFamily="34" charset="0"/>
              </a:rPr>
              <a:t>:</a:t>
            </a:r>
          </a:p>
          <a:p>
            <a:r>
              <a:rPr lang="en-US" dirty="0">
                <a:latin typeface="Century Gothic" panose="020B0502020202020204" pitchFamily="34" charset="0"/>
              </a:rPr>
              <a:t>Christopher Rose - </a:t>
            </a:r>
            <a:r>
              <a:rPr lang="en-US" i="1" dirty="0">
                <a:latin typeface="Century Gothic" panose="020B0502020202020204" pitchFamily="34" charset="0"/>
              </a:rPr>
              <a:t>Deloitte</a:t>
            </a:r>
            <a:endParaRPr lang="en-US" dirty="0">
              <a:latin typeface="Century Gothic" panose="020B0502020202020204" pitchFamily="34" charset="0"/>
            </a:endParaRPr>
          </a:p>
          <a:p>
            <a:r>
              <a:rPr lang="en-US" dirty="0">
                <a:latin typeface="Century Gothic" panose="020B0502020202020204" pitchFamily="34" charset="0"/>
              </a:rPr>
              <a:t>Alicia Saucedo de Flores - </a:t>
            </a:r>
            <a:r>
              <a:rPr lang="en-US" i="1" dirty="0">
                <a:latin typeface="Century Gothic" panose="020B0502020202020204" pitchFamily="34" charset="0"/>
              </a:rPr>
              <a:t>GSA OCFO</a:t>
            </a:r>
          </a:p>
          <a:p>
            <a:r>
              <a:rPr lang="en-US" dirty="0">
                <a:latin typeface="Century Gothic" panose="020B0502020202020204" pitchFamily="34" charset="0"/>
              </a:rPr>
              <a:t>Jia Jian (JJ) Shen – </a:t>
            </a:r>
            <a:r>
              <a:rPr lang="en-US" i="1" dirty="0">
                <a:latin typeface="Century Gothic" panose="020B0502020202020204" pitchFamily="34" charset="0"/>
              </a:rPr>
              <a:t>FDA</a:t>
            </a:r>
          </a:p>
          <a:p>
            <a:r>
              <a:rPr lang="en-US" dirty="0">
                <a:latin typeface="Century Gothic" panose="020B0502020202020204" pitchFamily="34" charset="0"/>
              </a:rPr>
              <a:t>Curtina Smith - </a:t>
            </a:r>
            <a:r>
              <a:rPr lang="en-US" i="1" dirty="0">
                <a:latin typeface="Century Gothic" panose="020B0502020202020204" pitchFamily="34" charset="0"/>
              </a:rPr>
              <a:t>OMB</a:t>
            </a:r>
          </a:p>
          <a:p>
            <a:r>
              <a:rPr lang="en-US" dirty="0">
                <a:latin typeface="Century Gothic" panose="020B0502020202020204" pitchFamily="34" charset="0"/>
              </a:rPr>
              <a:t>Christine Gex - </a:t>
            </a:r>
            <a:r>
              <a:rPr lang="en-US" i="1" dirty="0">
                <a:latin typeface="Century Gothic" panose="020B0502020202020204" pitchFamily="34" charset="0"/>
              </a:rPr>
              <a:t>Office of the Deputy Assistant Secretary of the Army (DASA)</a:t>
            </a:r>
          </a:p>
        </p:txBody>
      </p:sp>
      <p:cxnSp>
        <p:nvCxnSpPr>
          <p:cNvPr id="8" name="Straight Connector 7">
            <a:extLst>
              <a:ext uri="{FF2B5EF4-FFF2-40B4-BE49-F238E27FC236}">
                <a16:creationId xmlns:a16="http://schemas.microsoft.com/office/drawing/2014/main" id="{DB2A48C1-97FB-384B-A415-ED0E3F06DCB7}"/>
              </a:ext>
            </a:extLst>
          </p:cNvPr>
          <p:cNvCxnSpPr>
            <a:cxnSpLocks/>
          </p:cNvCxnSpPr>
          <p:nvPr/>
        </p:nvCxnSpPr>
        <p:spPr>
          <a:xfrm>
            <a:off x="152400" y="3733800"/>
            <a:ext cx="8839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2535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993229" y="857251"/>
            <a:ext cx="7693500" cy="857400"/>
          </a:xfrm>
          <a:prstGeom prst="rect">
            <a:avLst/>
          </a:prstGeom>
          <a:noFill/>
          <a:ln>
            <a:noFill/>
          </a:ln>
        </p:spPr>
        <p:txBody>
          <a:bodyPr lIns="91425" tIns="45700" rIns="91425" bIns="45700" anchor="ctr" anchorCtr="0">
            <a:noAutofit/>
          </a:bodyPr>
          <a:lstStyle/>
          <a:p>
            <a:pPr>
              <a:buClr>
                <a:srgbClr val="191919"/>
              </a:buClr>
              <a:buSzPct val="25000"/>
            </a:pPr>
            <a:r>
              <a:rPr lang="en">
                <a:solidFill>
                  <a:srgbClr val="191919"/>
                </a:solidFill>
              </a:rPr>
              <a:t>SRT - Short-Term Goal</a:t>
            </a:r>
          </a:p>
        </p:txBody>
      </p:sp>
      <p:sp>
        <p:nvSpPr>
          <p:cNvPr id="181" name="Shape 181"/>
          <p:cNvSpPr/>
          <p:nvPr/>
        </p:nvSpPr>
        <p:spPr>
          <a:xfrm>
            <a:off x="464850" y="2696081"/>
            <a:ext cx="8519100" cy="1167000"/>
          </a:xfrm>
          <a:prstGeom prst="rect">
            <a:avLst/>
          </a:prstGeom>
          <a:noFill/>
          <a:ln>
            <a:noFill/>
          </a:ln>
        </p:spPr>
        <p:txBody>
          <a:bodyPr lIns="91425" tIns="45700" rIns="91425" bIns="45700" anchor="t" anchorCtr="0">
            <a:noAutofit/>
          </a:bodyPr>
          <a:lstStyle/>
          <a:p>
            <a:pPr marL="342891" indent="-355591">
              <a:buClr>
                <a:srgbClr val="3F3F3F"/>
              </a:buClr>
              <a:buSzPct val="100000"/>
              <a:buFont typeface="Calibri"/>
              <a:buChar char="•"/>
            </a:pPr>
            <a:r>
              <a:rPr lang="en" sz="2000">
                <a:latin typeface="Calibri"/>
                <a:ea typeface="Calibri"/>
                <a:cs typeface="Calibri"/>
                <a:sym typeface="Calibri"/>
              </a:rPr>
              <a:t>Scan all of the EIT/ICT solicitations on FedBizOpps for the presence of Section 508 requirements </a:t>
            </a:r>
          </a:p>
          <a:p>
            <a:pPr marL="342891" indent="-355591">
              <a:buClr>
                <a:schemeClr val="dk1"/>
              </a:buClr>
              <a:buSzPct val="100000"/>
              <a:buFont typeface="Calibri"/>
              <a:buChar char="•"/>
            </a:pPr>
            <a:r>
              <a:rPr lang="en" sz="2000">
                <a:latin typeface="Calibri"/>
                <a:ea typeface="Calibri"/>
                <a:cs typeface="Calibri"/>
                <a:sym typeface="Calibri"/>
              </a:rPr>
              <a:t>Use a series of prediction algorithms and text data mining to generate a list of EIT solicitations flagged for manual review by agency 508 coordinators due to missing 508 requirements </a:t>
            </a:r>
          </a:p>
          <a:p>
            <a:pPr marL="342891" indent="-355591">
              <a:buClr>
                <a:schemeClr val="dk1"/>
              </a:buClr>
              <a:buSzPct val="100000"/>
              <a:buFont typeface="Calibri"/>
              <a:buChar char="•"/>
            </a:pPr>
            <a:r>
              <a:rPr lang="en" sz="2000">
                <a:latin typeface="Calibri"/>
                <a:ea typeface="Calibri"/>
                <a:cs typeface="Calibri"/>
                <a:sym typeface="Calibri"/>
              </a:rPr>
              <a:t>Present the flagged solicitations in the SRT web portal for manual review, communication with solicitation POCs and progress tracking. </a:t>
            </a:r>
          </a:p>
          <a:p>
            <a:pPr marL="342891" indent="-355591">
              <a:buClr>
                <a:schemeClr val="dk1"/>
              </a:buClr>
              <a:buSzPct val="100000"/>
              <a:buFont typeface="Calibri"/>
              <a:buChar char="•"/>
            </a:pPr>
            <a:r>
              <a:rPr lang="en" sz="2000">
                <a:latin typeface="Calibri"/>
                <a:ea typeface="Calibri"/>
                <a:cs typeface="Calibri"/>
                <a:sym typeface="Calibri"/>
              </a:rPr>
              <a:t>Present usage analytics and progress/history trends of flagged solicitations (pre and post review) </a:t>
            </a:r>
          </a:p>
        </p:txBody>
      </p:sp>
      <p:sp>
        <p:nvSpPr>
          <p:cNvPr id="182" name="Shape 182"/>
          <p:cNvSpPr/>
          <p:nvPr/>
        </p:nvSpPr>
        <p:spPr>
          <a:xfrm>
            <a:off x="328926" y="1791787"/>
            <a:ext cx="8357700" cy="346200"/>
          </a:xfrm>
          <a:prstGeom prst="rect">
            <a:avLst/>
          </a:prstGeom>
          <a:noFill/>
          <a:ln>
            <a:noFill/>
          </a:ln>
        </p:spPr>
        <p:txBody>
          <a:bodyPr lIns="91425" tIns="45700" rIns="91425" bIns="45700" anchor="t" anchorCtr="0">
            <a:noAutofit/>
          </a:bodyPr>
          <a:lstStyle/>
          <a:p>
            <a:pPr>
              <a:buSzPct val="25000"/>
            </a:pPr>
            <a:r>
              <a:rPr lang="en" sz="2400" b="1">
                <a:solidFill>
                  <a:schemeClr val="dk1"/>
                </a:solidFill>
                <a:latin typeface="Calibri"/>
                <a:ea typeface="Calibri"/>
                <a:cs typeface="Calibri"/>
                <a:sym typeface="Calibri"/>
              </a:rPr>
              <a:t>Short-term Goal - </a:t>
            </a:r>
            <a:r>
              <a:rPr lang="en" sz="2400">
                <a:solidFill>
                  <a:schemeClr val="dk1"/>
                </a:solidFill>
                <a:latin typeface="Calibri"/>
                <a:ea typeface="Calibri"/>
                <a:cs typeface="Calibri"/>
                <a:sym typeface="Calibri"/>
              </a:rPr>
              <a:t>Automated Review of Solicitations for </a:t>
            </a:r>
            <a:r>
              <a:rPr lang="en" sz="2400" b="1">
                <a:solidFill>
                  <a:schemeClr val="dk1"/>
                </a:solidFill>
                <a:latin typeface="Calibri"/>
                <a:ea typeface="Calibri"/>
                <a:cs typeface="Calibri"/>
                <a:sym typeface="Calibri"/>
              </a:rPr>
              <a:t>Section 508 Requirements</a:t>
            </a:r>
            <a:r>
              <a:rPr lang="en" sz="2400">
                <a:solidFill>
                  <a:schemeClr val="dk1"/>
                </a:solidFill>
                <a:latin typeface="Calibri"/>
                <a:ea typeface="Calibri"/>
                <a:cs typeface="Calibri"/>
                <a:sym typeface="Calibri"/>
              </a:rPr>
              <a:t> </a:t>
            </a:r>
          </a:p>
        </p:txBody>
      </p:sp>
      <p:sp>
        <p:nvSpPr>
          <p:cNvPr id="183" name="Shape 183"/>
          <p:cNvSpPr txBox="1">
            <a:spLocks noGrp="1"/>
          </p:cNvSpPr>
          <p:nvPr>
            <p:ph type="sldNum" idx="12"/>
          </p:nvPr>
        </p:nvSpPr>
        <p:spPr>
          <a:xfrm>
            <a:off x="6553200" y="5624513"/>
            <a:ext cx="2133600" cy="273900"/>
          </a:xfrm>
          <a:prstGeom prst="rect">
            <a:avLst/>
          </a:prstGeom>
        </p:spPr>
        <p:txBody>
          <a:bodyPr lIns="91425" tIns="45700" rIns="91425" bIns="45700" anchor="ctr" anchorCtr="0">
            <a:noAutofit/>
          </a:bodyPr>
          <a:lstStyle/>
          <a:p>
            <a:pPr>
              <a:buClr>
                <a:srgbClr val="000000"/>
              </a:buClr>
              <a:buSzPct val="25000"/>
            </a:pPr>
            <a:endParaRPr lang="en" dirty="0"/>
          </a:p>
        </p:txBody>
      </p:sp>
    </p:spTree>
    <p:extLst>
      <p:ext uri="{BB962C8B-B14F-4D97-AF65-F5344CB8AC3E}">
        <p14:creationId xmlns:p14="http://schemas.microsoft.com/office/powerpoint/2010/main" val="2108564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993229" y="857251"/>
            <a:ext cx="7693500" cy="857400"/>
          </a:xfrm>
          <a:prstGeom prst="rect">
            <a:avLst/>
          </a:prstGeom>
          <a:noFill/>
          <a:ln>
            <a:noFill/>
          </a:ln>
        </p:spPr>
        <p:txBody>
          <a:bodyPr lIns="91425" tIns="45700" rIns="91425" bIns="45700" anchor="ctr" anchorCtr="0">
            <a:noAutofit/>
          </a:bodyPr>
          <a:lstStyle/>
          <a:p>
            <a:pPr>
              <a:buClr>
                <a:srgbClr val="191919"/>
              </a:buClr>
              <a:buSzPct val="25000"/>
            </a:pPr>
            <a:r>
              <a:rPr lang="en">
                <a:solidFill>
                  <a:srgbClr val="191919"/>
                </a:solidFill>
              </a:rPr>
              <a:t>What’s the Big Deal?</a:t>
            </a:r>
          </a:p>
        </p:txBody>
      </p:sp>
      <p:sp>
        <p:nvSpPr>
          <p:cNvPr id="189" name="Shape 189"/>
          <p:cNvSpPr/>
          <p:nvPr/>
        </p:nvSpPr>
        <p:spPr>
          <a:xfrm>
            <a:off x="439126" y="1850847"/>
            <a:ext cx="7322100" cy="346200"/>
          </a:xfrm>
          <a:prstGeom prst="rect">
            <a:avLst/>
          </a:prstGeom>
          <a:noFill/>
          <a:ln>
            <a:noFill/>
          </a:ln>
        </p:spPr>
        <p:txBody>
          <a:bodyPr lIns="91425" tIns="45700" rIns="91425" bIns="45700" anchor="t" anchorCtr="0">
            <a:noAutofit/>
          </a:bodyPr>
          <a:lstStyle/>
          <a:p>
            <a:pPr>
              <a:buSzPct val="25000"/>
            </a:pPr>
            <a:r>
              <a:rPr lang="en" sz="2400" dirty="0">
                <a:solidFill>
                  <a:schemeClr val="dk1"/>
                </a:solidFill>
                <a:latin typeface="Calibri"/>
                <a:ea typeface="Calibri"/>
                <a:cs typeface="Calibri"/>
                <a:sym typeface="Calibri"/>
              </a:rPr>
              <a:t>Why is identifying EIT solicitations with missing Section 508 technical requirements so </a:t>
            </a:r>
            <a:r>
              <a:rPr lang="en" sz="2400" b="1" dirty="0">
                <a:solidFill>
                  <a:schemeClr val="dk1"/>
                </a:solidFill>
                <a:latin typeface="Calibri"/>
                <a:ea typeface="Calibri"/>
                <a:cs typeface="Calibri"/>
                <a:sym typeface="Calibri"/>
              </a:rPr>
              <a:t>important?</a:t>
            </a:r>
          </a:p>
          <a:p>
            <a:endParaRPr sz="2400" b="1" dirty="0">
              <a:solidFill>
                <a:schemeClr val="dk1"/>
              </a:solidFill>
              <a:latin typeface="Calibri"/>
              <a:ea typeface="Calibri"/>
              <a:cs typeface="Calibri"/>
              <a:sym typeface="Calibri"/>
            </a:endParaRPr>
          </a:p>
        </p:txBody>
      </p:sp>
      <p:pic>
        <p:nvPicPr>
          <p:cNvPr id="191" name="Shape 191"/>
          <p:cNvPicPr preferRelativeResize="0"/>
          <p:nvPr/>
        </p:nvPicPr>
        <p:blipFill>
          <a:blip r:embed="rId3">
            <a:alphaModFix/>
          </a:blip>
          <a:stretch>
            <a:fillRect/>
          </a:stretch>
        </p:blipFill>
        <p:spPr>
          <a:xfrm>
            <a:off x="776176" y="2769401"/>
            <a:ext cx="6620149" cy="2658524"/>
          </a:xfrm>
          <a:prstGeom prst="rect">
            <a:avLst/>
          </a:prstGeom>
          <a:noFill/>
          <a:ln>
            <a:noFill/>
          </a:ln>
        </p:spPr>
      </p:pic>
      <p:sp>
        <p:nvSpPr>
          <p:cNvPr id="192" name="Shape 192"/>
          <p:cNvSpPr txBox="1"/>
          <p:nvPr/>
        </p:nvSpPr>
        <p:spPr>
          <a:xfrm>
            <a:off x="2567462" y="5898412"/>
            <a:ext cx="5874300" cy="346200"/>
          </a:xfrm>
          <a:prstGeom prst="rect">
            <a:avLst/>
          </a:prstGeom>
          <a:noFill/>
          <a:ln>
            <a:noFill/>
          </a:ln>
        </p:spPr>
        <p:txBody>
          <a:bodyPr lIns="91425" tIns="91425" rIns="91425" bIns="91425" anchor="t" anchorCtr="0">
            <a:noAutofit/>
          </a:bodyPr>
          <a:lstStyle/>
          <a:p>
            <a:r>
              <a:rPr lang="en" sz="1400" i="1" dirty="0"/>
              <a:t>Source: GSA, Section 508 Event at NSF, April 4, 2017</a:t>
            </a:r>
          </a:p>
        </p:txBody>
      </p:sp>
    </p:spTree>
    <p:extLst>
      <p:ext uri="{BB962C8B-B14F-4D97-AF65-F5344CB8AC3E}">
        <p14:creationId xmlns:p14="http://schemas.microsoft.com/office/powerpoint/2010/main" val="4086178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993229" y="857251"/>
            <a:ext cx="7693500" cy="857400"/>
          </a:xfrm>
          <a:prstGeom prst="rect">
            <a:avLst/>
          </a:prstGeom>
          <a:noFill/>
          <a:ln>
            <a:noFill/>
          </a:ln>
        </p:spPr>
        <p:txBody>
          <a:bodyPr lIns="91425" tIns="45700" rIns="91425" bIns="45700" anchor="ctr" anchorCtr="0">
            <a:noAutofit/>
          </a:bodyPr>
          <a:lstStyle/>
          <a:p>
            <a:pPr>
              <a:buClr>
                <a:srgbClr val="191919"/>
              </a:buClr>
              <a:buSzPct val="25000"/>
            </a:pPr>
            <a:r>
              <a:rPr lang="en">
                <a:solidFill>
                  <a:srgbClr val="191919"/>
                </a:solidFill>
              </a:rPr>
              <a:t>What’s Under the SRT Hood?</a:t>
            </a:r>
          </a:p>
        </p:txBody>
      </p:sp>
      <p:sp>
        <p:nvSpPr>
          <p:cNvPr id="198" name="Shape 198"/>
          <p:cNvSpPr/>
          <p:nvPr/>
        </p:nvSpPr>
        <p:spPr>
          <a:xfrm>
            <a:off x="-74550" y="1692725"/>
            <a:ext cx="3723300" cy="390000"/>
          </a:xfrm>
          <a:prstGeom prst="rect">
            <a:avLst/>
          </a:prstGeom>
          <a:noFill/>
          <a:ln>
            <a:noFill/>
          </a:ln>
        </p:spPr>
        <p:txBody>
          <a:bodyPr lIns="91425" tIns="45700" rIns="91425" bIns="45700" anchor="t" anchorCtr="0">
            <a:noAutofit/>
          </a:bodyPr>
          <a:lstStyle/>
          <a:p>
            <a:pPr marL="457189" indent="-342891">
              <a:buClr>
                <a:schemeClr val="dk1"/>
              </a:buClr>
              <a:buSzPct val="100000"/>
              <a:buFont typeface="Calibri"/>
              <a:buChar char="●"/>
            </a:pPr>
            <a:r>
              <a:rPr lang="en" dirty="0">
                <a:solidFill>
                  <a:schemeClr val="dk1"/>
                </a:solidFill>
                <a:latin typeface="Calibri"/>
                <a:ea typeface="Calibri"/>
                <a:cs typeface="Calibri"/>
                <a:sym typeface="Calibri"/>
              </a:rPr>
              <a:t>SRT has four major components in its prediction system: </a:t>
            </a:r>
            <a:r>
              <a:rPr lang="en" b="1" dirty="0">
                <a:solidFill>
                  <a:schemeClr val="dk1"/>
                </a:solidFill>
                <a:latin typeface="Calibri"/>
                <a:ea typeface="Calibri"/>
                <a:cs typeface="Calibri"/>
                <a:sym typeface="Calibri"/>
              </a:rPr>
              <a:t>data acquisition, data pre-processing, classification model training, and prediction.</a:t>
            </a:r>
          </a:p>
          <a:p>
            <a:r>
              <a:rPr lang="en" b="1" dirty="0">
                <a:solidFill>
                  <a:schemeClr val="dk1"/>
                </a:solidFill>
                <a:latin typeface="Calibri"/>
                <a:ea typeface="Calibri"/>
                <a:cs typeface="Calibri"/>
                <a:sym typeface="Calibri"/>
              </a:rPr>
              <a:t> </a:t>
            </a:r>
          </a:p>
          <a:p>
            <a:pPr marL="457189" indent="-342891">
              <a:buClr>
                <a:schemeClr val="dk1"/>
              </a:buClr>
              <a:buSzPct val="100000"/>
              <a:buFont typeface="Calibri"/>
              <a:buChar char="●"/>
            </a:pPr>
            <a:r>
              <a:rPr lang="en" dirty="0">
                <a:solidFill>
                  <a:schemeClr val="dk1"/>
                </a:solidFill>
                <a:latin typeface="Calibri"/>
                <a:ea typeface="Calibri"/>
                <a:cs typeface="Calibri"/>
                <a:sym typeface="Calibri"/>
              </a:rPr>
              <a:t>Classification models are trained by machine learning algorithms using training datasets, and trained models are used to conduct the prediction on whether a new solicitation contains sufficient the section 508 compliance requirements.</a:t>
            </a:r>
          </a:p>
          <a:p>
            <a:endParaRPr b="1" dirty="0">
              <a:solidFill>
                <a:schemeClr val="dk1"/>
              </a:solidFill>
              <a:latin typeface="Calibri"/>
              <a:ea typeface="Calibri"/>
              <a:cs typeface="Calibri"/>
              <a:sym typeface="Calibri"/>
            </a:endParaRPr>
          </a:p>
          <a:p>
            <a:endParaRPr b="1" dirty="0">
              <a:solidFill>
                <a:schemeClr val="dk1"/>
              </a:solidFill>
              <a:latin typeface="Calibri"/>
              <a:ea typeface="Calibri"/>
              <a:cs typeface="Calibri"/>
              <a:sym typeface="Calibri"/>
            </a:endParaRPr>
          </a:p>
        </p:txBody>
      </p:sp>
      <p:pic>
        <p:nvPicPr>
          <p:cNvPr id="200" name="Shape 200"/>
          <p:cNvPicPr preferRelativeResize="0"/>
          <p:nvPr/>
        </p:nvPicPr>
        <p:blipFill rotWithShape="1">
          <a:blip r:embed="rId3">
            <a:alphaModFix/>
          </a:blip>
          <a:srcRect l="42850" t="37356" r="28332" b="22327"/>
          <a:stretch/>
        </p:blipFill>
        <p:spPr>
          <a:xfrm>
            <a:off x="3626553" y="1869206"/>
            <a:ext cx="5364975" cy="3474527"/>
          </a:xfrm>
          <a:prstGeom prst="rect">
            <a:avLst/>
          </a:prstGeom>
          <a:noFill/>
          <a:ln>
            <a:noFill/>
          </a:ln>
        </p:spPr>
      </p:pic>
    </p:spTree>
    <p:extLst>
      <p:ext uri="{BB962C8B-B14F-4D97-AF65-F5344CB8AC3E}">
        <p14:creationId xmlns:p14="http://schemas.microsoft.com/office/powerpoint/2010/main" val="750176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993229" y="857251"/>
            <a:ext cx="7693500" cy="857400"/>
          </a:xfrm>
          <a:prstGeom prst="rect">
            <a:avLst/>
          </a:prstGeom>
        </p:spPr>
        <p:txBody>
          <a:bodyPr lIns="91425" tIns="91425" rIns="91425" bIns="91425" anchor="ctr" anchorCtr="0">
            <a:noAutofit/>
          </a:bodyPr>
          <a:lstStyle/>
          <a:p>
            <a:r>
              <a:rPr lang="en"/>
              <a:t>SRT - Data Science </a:t>
            </a:r>
          </a:p>
        </p:txBody>
      </p:sp>
      <p:pic>
        <p:nvPicPr>
          <p:cNvPr id="206" name="Shape 206"/>
          <p:cNvPicPr preferRelativeResize="0"/>
          <p:nvPr/>
        </p:nvPicPr>
        <p:blipFill rotWithShape="1">
          <a:blip r:embed="rId3">
            <a:alphaModFix/>
          </a:blip>
          <a:srcRect l="24846" t="20800" r="24466" b="15996"/>
          <a:stretch/>
        </p:blipFill>
        <p:spPr>
          <a:xfrm>
            <a:off x="1741349" y="1714649"/>
            <a:ext cx="6167275" cy="4132651"/>
          </a:xfrm>
          <a:prstGeom prst="rect">
            <a:avLst/>
          </a:prstGeom>
          <a:noFill/>
          <a:ln>
            <a:noFill/>
          </a:ln>
        </p:spPr>
      </p:pic>
    </p:spTree>
    <p:extLst>
      <p:ext uri="{BB962C8B-B14F-4D97-AF65-F5344CB8AC3E}">
        <p14:creationId xmlns:p14="http://schemas.microsoft.com/office/powerpoint/2010/main" val="3341563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993229" y="857251"/>
            <a:ext cx="7693500" cy="857400"/>
          </a:xfrm>
          <a:prstGeom prst="rect">
            <a:avLst/>
          </a:prstGeom>
          <a:noFill/>
          <a:ln>
            <a:noFill/>
          </a:ln>
        </p:spPr>
        <p:txBody>
          <a:bodyPr lIns="91425" tIns="45700" rIns="91425" bIns="45700" anchor="ctr" anchorCtr="0">
            <a:noAutofit/>
          </a:bodyPr>
          <a:lstStyle/>
          <a:p>
            <a:pPr>
              <a:buClr>
                <a:srgbClr val="191919"/>
              </a:buClr>
              <a:buSzPct val="25000"/>
            </a:pPr>
            <a:r>
              <a:rPr lang="en">
                <a:solidFill>
                  <a:srgbClr val="191919"/>
                </a:solidFill>
              </a:rPr>
              <a:t>SRT - Architecture (Dev)</a:t>
            </a:r>
          </a:p>
        </p:txBody>
      </p:sp>
      <p:pic>
        <p:nvPicPr>
          <p:cNvPr id="213" name="Shape 213"/>
          <p:cNvPicPr preferRelativeResize="0"/>
          <p:nvPr/>
        </p:nvPicPr>
        <p:blipFill rotWithShape="1">
          <a:blip r:embed="rId3">
            <a:alphaModFix/>
          </a:blip>
          <a:srcRect l="42544" t="30119" r="28384" b="10809"/>
          <a:stretch/>
        </p:blipFill>
        <p:spPr>
          <a:xfrm>
            <a:off x="186626" y="1588275"/>
            <a:ext cx="6366575" cy="3906751"/>
          </a:xfrm>
          <a:prstGeom prst="rect">
            <a:avLst/>
          </a:prstGeom>
          <a:noFill/>
          <a:ln>
            <a:noFill/>
          </a:ln>
        </p:spPr>
      </p:pic>
      <p:sp>
        <p:nvSpPr>
          <p:cNvPr id="214" name="Shape 214"/>
          <p:cNvSpPr txBox="1"/>
          <p:nvPr/>
        </p:nvSpPr>
        <p:spPr>
          <a:xfrm>
            <a:off x="6553201" y="1827300"/>
            <a:ext cx="2492100" cy="1169400"/>
          </a:xfrm>
          <a:prstGeom prst="rect">
            <a:avLst/>
          </a:prstGeom>
          <a:noFill/>
          <a:ln>
            <a:noFill/>
          </a:ln>
        </p:spPr>
        <p:txBody>
          <a:bodyPr lIns="91425" tIns="91425" rIns="91425" bIns="91425" anchor="t" anchorCtr="0">
            <a:noAutofit/>
          </a:bodyPr>
          <a:lstStyle/>
          <a:p>
            <a:r>
              <a:rPr lang="en"/>
              <a:t>- </a:t>
            </a:r>
            <a:r>
              <a:rPr lang="en" b="1"/>
              <a:t>Python </a:t>
            </a:r>
            <a:r>
              <a:rPr lang="en"/>
              <a:t>- used for data parsing, ingestion. and big data  model creation</a:t>
            </a:r>
          </a:p>
          <a:p>
            <a:r>
              <a:rPr lang="en"/>
              <a:t>- </a:t>
            </a:r>
            <a:r>
              <a:rPr lang="en" b="1"/>
              <a:t>Node.js </a:t>
            </a:r>
            <a:r>
              <a:rPr lang="en"/>
              <a:t>- application framework (Express) and for I/O operations (REST operations and MongoDB interface)</a:t>
            </a:r>
          </a:p>
          <a:p>
            <a:r>
              <a:rPr lang="en"/>
              <a:t>- </a:t>
            </a:r>
            <a:r>
              <a:rPr lang="en" b="1"/>
              <a:t>MongoDB</a:t>
            </a:r>
            <a:r>
              <a:rPr lang="en"/>
              <a:t> - a database for storing raw, cleansed solicitations data and prediction data</a:t>
            </a:r>
          </a:p>
        </p:txBody>
      </p:sp>
    </p:spTree>
    <p:extLst>
      <p:ext uri="{BB962C8B-B14F-4D97-AF65-F5344CB8AC3E}">
        <p14:creationId xmlns:p14="http://schemas.microsoft.com/office/powerpoint/2010/main" val="1257402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993229" y="857251"/>
            <a:ext cx="7693500" cy="857400"/>
          </a:xfrm>
          <a:prstGeom prst="rect">
            <a:avLst/>
          </a:prstGeom>
          <a:noFill/>
          <a:ln>
            <a:noFill/>
          </a:ln>
        </p:spPr>
        <p:txBody>
          <a:bodyPr lIns="91425" tIns="45700" rIns="91425" bIns="45700" anchor="ctr" anchorCtr="0">
            <a:noAutofit/>
          </a:bodyPr>
          <a:lstStyle/>
          <a:p>
            <a:pPr>
              <a:buClr>
                <a:srgbClr val="191919"/>
              </a:buClr>
              <a:buSzPct val="25000"/>
            </a:pPr>
            <a:r>
              <a:rPr lang="en" dirty="0">
                <a:solidFill>
                  <a:srgbClr val="191919"/>
                </a:solidFill>
              </a:rPr>
              <a:t>SRT Activity Diagram</a:t>
            </a:r>
          </a:p>
        </p:txBody>
      </p:sp>
      <p:sp>
        <p:nvSpPr>
          <p:cNvPr id="220" name="Shape 220"/>
          <p:cNvSpPr txBox="1">
            <a:spLocks noGrp="1"/>
          </p:cNvSpPr>
          <p:nvPr>
            <p:ph type="sldNum" idx="12"/>
          </p:nvPr>
        </p:nvSpPr>
        <p:spPr>
          <a:xfrm>
            <a:off x="6553200" y="5624513"/>
            <a:ext cx="2133600" cy="273900"/>
          </a:xfrm>
          <a:prstGeom prst="rect">
            <a:avLst/>
          </a:prstGeom>
        </p:spPr>
        <p:txBody>
          <a:bodyPr lIns="91425" tIns="45700" rIns="91425" bIns="45700" anchor="ctr" anchorCtr="0">
            <a:noAutofit/>
          </a:bodyPr>
          <a:lstStyle/>
          <a:p>
            <a:pPr>
              <a:buClr>
                <a:srgbClr val="000000"/>
              </a:buClr>
              <a:buSzPct val="25000"/>
            </a:pPr>
            <a:fld id="{00000000-1234-1234-1234-123412341234}" type="slidenum">
              <a:rPr lang="en"/>
              <a:pPr>
                <a:buClr>
                  <a:srgbClr val="000000"/>
                </a:buClr>
                <a:buSzPct val="25000"/>
              </a:pPr>
              <a:t>35</a:t>
            </a:fld>
            <a:endParaRPr lang="en"/>
          </a:p>
        </p:txBody>
      </p:sp>
      <p:pic>
        <p:nvPicPr>
          <p:cNvPr id="221" name="Shape 221"/>
          <p:cNvPicPr preferRelativeResize="0"/>
          <p:nvPr/>
        </p:nvPicPr>
        <p:blipFill rotWithShape="1">
          <a:blip r:embed="rId3">
            <a:alphaModFix/>
          </a:blip>
          <a:srcRect l="21987" t="7909" r="21122" b="13394"/>
          <a:stretch/>
        </p:blipFill>
        <p:spPr>
          <a:xfrm>
            <a:off x="2078183" y="1646962"/>
            <a:ext cx="5910976" cy="4251453"/>
          </a:xfrm>
          <a:prstGeom prst="rect">
            <a:avLst/>
          </a:prstGeom>
          <a:noFill/>
          <a:ln>
            <a:noFill/>
          </a:ln>
        </p:spPr>
      </p:pic>
    </p:spTree>
    <p:extLst>
      <p:ext uri="{BB962C8B-B14F-4D97-AF65-F5344CB8AC3E}">
        <p14:creationId xmlns:p14="http://schemas.microsoft.com/office/powerpoint/2010/main" val="3462500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051EEA-880C-479C-A015-95265A77ED97}"/>
              </a:ext>
            </a:extLst>
          </p:cNvPr>
          <p:cNvPicPr>
            <a:picLocks noChangeAspect="1"/>
          </p:cNvPicPr>
          <p:nvPr/>
        </p:nvPicPr>
        <p:blipFill>
          <a:blip r:embed="rId2"/>
          <a:stretch>
            <a:fillRect/>
          </a:stretch>
        </p:blipFill>
        <p:spPr>
          <a:xfrm>
            <a:off x="696191" y="1698554"/>
            <a:ext cx="7793183" cy="4121151"/>
          </a:xfrm>
          <a:prstGeom prst="rect">
            <a:avLst/>
          </a:prstGeom>
        </p:spPr>
      </p:pic>
      <p:sp>
        <p:nvSpPr>
          <p:cNvPr id="2" name="Title 1">
            <a:extLst>
              <a:ext uri="{FF2B5EF4-FFF2-40B4-BE49-F238E27FC236}">
                <a16:creationId xmlns:a16="http://schemas.microsoft.com/office/drawing/2014/main" id="{98D89D17-B362-4A02-94DA-BE69A6628A5A}"/>
              </a:ext>
            </a:extLst>
          </p:cNvPr>
          <p:cNvSpPr>
            <a:spLocks noGrp="1"/>
          </p:cNvSpPr>
          <p:nvPr>
            <p:ph type="title"/>
          </p:nvPr>
        </p:nvSpPr>
        <p:spPr/>
        <p:txBody>
          <a:bodyPr/>
          <a:lstStyle/>
          <a:p>
            <a:r>
              <a:rPr lang="en-US" dirty="0"/>
              <a:t>SRT Information Architecture</a:t>
            </a:r>
          </a:p>
        </p:txBody>
      </p:sp>
    </p:spTree>
    <p:extLst>
      <p:ext uri="{BB962C8B-B14F-4D97-AF65-F5344CB8AC3E}">
        <p14:creationId xmlns:p14="http://schemas.microsoft.com/office/powerpoint/2010/main" val="3264574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SRT Web Portal Sign In / Sign Up</a:t>
            </a:r>
          </a:p>
        </p:txBody>
      </p:sp>
      <p:sp>
        <p:nvSpPr>
          <p:cNvPr id="3" name="Text Placeholder 2"/>
          <p:cNvSpPr>
            <a:spLocks noGrp="1"/>
          </p:cNvSpPr>
          <p:nvPr>
            <p:ph type="body" idx="1"/>
          </p:nvPr>
        </p:nvSpPr>
        <p:spPr>
          <a:xfrm>
            <a:off x="457201" y="2030863"/>
            <a:ext cx="2400984" cy="3354584"/>
          </a:xfrm>
        </p:spPr>
        <p:txBody>
          <a:bodyPr/>
          <a:lstStyle/>
          <a:p>
            <a:pPr marL="339717" indent="-285744"/>
            <a:r>
              <a:rPr lang="en-US" sz="1600" dirty="0"/>
              <a:t>Sign in using single factor authentication. </a:t>
            </a:r>
          </a:p>
          <a:p>
            <a:pPr marL="339717" indent="-285744"/>
            <a:r>
              <a:rPr lang="en-US" sz="1600" dirty="0"/>
              <a:t>Or sign up for an account, which requires approval from the System Administrator.</a:t>
            </a:r>
          </a:p>
          <a:p>
            <a:pPr marL="203195" indent="0">
              <a:buNone/>
            </a:pPr>
            <a:endParaRPr lang="en-US" dirty="0"/>
          </a:p>
          <a:p>
            <a:pPr marL="203195" indent="0">
              <a:buNone/>
            </a:pPr>
            <a:r>
              <a:rPr lang="en-US" dirty="0"/>
              <a:t>	</a:t>
            </a:r>
          </a:p>
        </p:txBody>
      </p:sp>
      <p:pic>
        <p:nvPicPr>
          <p:cNvPr id="9" name="Picture 8">
            <a:extLst>
              <a:ext uri="{FF2B5EF4-FFF2-40B4-BE49-F238E27FC236}">
                <a16:creationId xmlns:a16="http://schemas.microsoft.com/office/drawing/2014/main" id="{698C599C-B137-4B98-AEC3-F0A789F1A8A3}"/>
              </a:ext>
            </a:extLst>
          </p:cNvPr>
          <p:cNvPicPr>
            <a:picLocks noChangeAspect="1"/>
          </p:cNvPicPr>
          <p:nvPr/>
        </p:nvPicPr>
        <p:blipFill rotWithShape="1">
          <a:blip r:embed="rId3"/>
          <a:srcRect t="888"/>
          <a:stretch/>
        </p:blipFill>
        <p:spPr>
          <a:xfrm>
            <a:off x="3476091" y="2061153"/>
            <a:ext cx="5065856" cy="3379051"/>
          </a:xfrm>
          <a:prstGeom prst="rect">
            <a:avLst/>
          </a:prstGeom>
        </p:spPr>
      </p:pic>
    </p:spTree>
    <p:extLst>
      <p:ext uri="{BB962C8B-B14F-4D97-AF65-F5344CB8AC3E}">
        <p14:creationId xmlns:p14="http://schemas.microsoft.com/office/powerpoint/2010/main" val="105991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SRT Home Page</a:t>
            </a:r>
          </a:p>
        </p:txBody>
      </p:sp>
      <p:sp>
        <p:nvSpPr>
          <p:cNvPr id="5" name="TextBox 4"/>
          <p:cNvSpPr txBox="1"/>
          <p:nvPr/>
        </p:nvSpPr>
        <p:spPr>
          <a:xfrm>
            <a:off x="8893278" y="5775838"/>
            <a:ext cx="184731" cy="307777"/>
          </a:xfrm>
          <a:prstGeom prst="rect">
            <a:avLst/>
          </a:prstGeom>
          <a:noFill/>
        </p:spPr>
        <p:txBody>
          <a:bodyPr wrap="none" rtlCol="0">
            <a:spAutoFit/>
          </a:bodyPr>
          <a:lstStyle/>
          <a:p>
            <a:endParaRPr lang="en-US" sz="1400" dirty="0"/>
          </a:p>
        </p:txBody>
      </p:sp>
      <p:pic>
        <p:nvPicPr>
          <p:cNvPr id="7" name="Picture 6">
            <a:extLst>
              <a:ext uri="{FF2B5EF4-FFF2-40B4-BE49-F238E27FC236}">
                <a16:creationId xmlns:a16="http://schemas.microsoft.com/office/drawing/2014/main" id="{7855E34D-E030-424B-AD7D-333C02FCD95F}"/>
              </a:ext>
            </a:extLst>
          </p:cNvPr>
          <p:cNvPicPr>
            <a:picLocks noChangeAspect="1"/>
          </p:cNvPicPr>
          <p:nvPr/>
        </p:nvPicPr>
        <p:blipFill>
          <a:blip r:embed="rId2"/>
          <a:stretch>
            <a:fillRect/>
          </a:stretch>
        </p:blipFill>
        <p:spPr>
          <a:xfrm>
            <a:off x="3351672" y="1952014"/>
            <a:ext cx="5335056" cy="3570757"/>
          </a:xfrm>
          <a:prstGeom prst="rect">
            <a:avLst/>
          </a:prstGeom>
        </p:spPr>
      </p:pic>
      <p:sp>
        <p:nvSpPr>
          <p:cNvPr id="8" name="Text Placeholder 2">
            <a:extLst>
              <a:ext uri="{FF2B5EF4-FFF2-40B4-BE49-F238E27FC236}">
                <a16:creationId xmlns:a16="http://schemas.microsoft.com/office/drawing/2014/main" id="{70D4E96B-0096-4714-A71F-D73199812E21}"/>
              </a:ext>
            </a:extLst>
          </p:cNvPr>
          <p:cNvSpPr>
            <a:spLocks noGrp="1"/>
          </p:cNvSpPr>
          <p:nvPr>
            <p:ph type="body" idx="1"/>
          </p:nvPr>
        </p:nvSpPr>
        <p:spPr>
          <a:xfrm>
            <a:off x="457201" y="2030863"/>
            <a:ext cx="2580968" cy="3354584"/>
          </a:xfrm>
        </p:spPr>
        <p:txBody>
          <a:bodyPr/>
          <a:lstStyle/>
          <a:p>
            <a:pPr marL="339717" indent="-285744"/>
            <a:r>
              <a:rPr lang="en-US" sz="1600" dirty="0"/>
              <a:t>Users manage workload, views predictions of non-compliant solicitations, edits profile, and gets resources.</a:t>
            </a:r>
          </a:p>
          <a:p>
            <a:pPr marL="339717" indent="-285744"/>
            <a:r>
              <a:rPr lang="en-US" sz="1600" dirty="0"/>
              <a:t>System Administrator approves and manages user accounts and access.</a:t>
            </a:r>
          </a:p>
          <a:p>
            <a:pPr marL="203195" indent="0">
              <a:buNone/>
            </a:pPr>
            <a:endParaRPr lang="en-US" dirty="0"/>
          </a:p>
          <a:p>
            <a:pPr marL="203195" indent="0">
              <a:buNone/>
            </a:pPr>
            <a:r>
              <a:rPr lang="en-US" dirty="0"/>
              <a:t>	</a:t>
            </a:r>
          </a:p>
        </p:txBody>
      </p:sp>
    </p:spTree>
    <p:extLst>
      <p:ext uri="{BB962C8B-B14F-4D97-AF65-F5344CB8AC3E}">
        <p14:creationId xmlns:p14="http://schemas.microsoft.com/office/powerpoint/2010/main" val="2600908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 Manage Workload Module </a:t>
            </a:r>
          </a:p>
        </p:txBody>
      </p:sp>
      <p:pic>
        <p:nvPicPr>
          <p:cNvPr id="5" name="Picture 4" descr="Screen Clipping"/>
          <p:cNvPicPr>
            <a:picLocks noChangeAspect="1"/>
          </p:cNvPicPr>
          <p:nvPr/>
        </p:nvPicPr>
        <p:blipFill rotWithShape="1">
          <a:blip r:embed="rId2">
            <a:extLst>
              <a:ext uri="{28A0092B-C50C-407E-A947-70E740481C1C}">
                <a14:useLocalDpi xmlns:a14="http://schemas.microsoft.com/office/drawing/2010/main" val="0"/>
              </a:ext>
            </a:extLst>
          </a:blip>
          <a:srcRect l="666"/>
          <a:stretch/>
        </p:blipFill>
        <p:spPr>
          <a:xfrm>
            <a:off x="3185653" y="1916225"/>
            <a:ext cx="5501076" cy="3583859"/>
          </a:xfrm>
          <a:prstGeom prst="rect">
            <a:avLst/>
          </a:prstGeom>
        </p:spPr>
      </p:pic>
      <p:sp>
        <p:nvSpPr>
          <p:cNvPr id="7" name="Text Placeholder 2">
            <a:extLst>
              <a:ext uri="{FF2B5EF4-FFF2-40B4-BE49-F238E27FC236}">
                <a16:creationId xmlns:a16="http://schemas.microsoft.com/office/drawing/2014/main" id="{CE10D327-D0D8-4020-90ED-D711FCBE5CF4}"/>
              </a:ext>
            </a:extLst>
          </p:cNvPr>
          <p:cNvSpPr>
            <a:spLocks noGrp="1"/>
          </p:cNvSpPr>
          <p:nvPr>
            <p:ph type="body" idx="1"/>
          </p:nvPr>
        </p:nvSpPr>
        <p:spPr>
          <a:xfrm>
            <a:off x="457201" y="2030863"/>
            <a:ext cx="2580968" cy="3354584"/>
          </a:xfrm>
        </p:spPr>
        <p:txBody>
          <a:bodyPr/>
          <a:lstStyle/>
          <a:p>
            <a:pPr marL="339717" indent="-285744"/>
            <a:r>
              <a:rPr lang="en-US" sz="1600" dirty="0"/>
              <a:t>Reviewer manages ICT / E&amp;IT solicitations that his/her agency posted on the FBO.gov website.</a:t>
            </a:r>
          </a:p>
          <a:p>
            <a:pPr marL="339717" indent="-285744"/>
            <a:r>
              <a:rPr lang="en-US" sz="1600" dirty="0"/>
              <a:t>Reviewer inspects solicitations that the machine predict to be non-compliant. </a:t>
            </a:r>
          </a:p>
          <a:p>
            <a:pPr marL="203195" indent="0">
              <a:buNone/>
            </a:pPr>
            <a:endParaRPr lang="en-US" dirty="0"/>
          </a:p>
          <a:p>
            <a:pPr marL="203195" indent="0">
              <a:buNone/>
            </a:pPr>
            <a:r>
              <a:rPr lang="en-US" dirty="0"/>
              <a:t>	</a:t>
            </a:r>
          </a:p>
        </p:txBody>
      </p:sp>
    </p:spTree>
    <p:extLst>
      <p:ext uri="{BB962C8B-B14F-4D97-AF65-F5344CB8AC3E}">
        <p14:creationId xmlns:p14="http://schemas.microsoft.com/office/powerpoint/2010/main" val="351010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5016A48-5E5D-F142-806C-99781C48093C}"/>
              </a:ext>
            </a:extLst>
          </p:cNvPr>
          <p:cNvCxnSpPr>
            <a:cxnSpLocks/>
          </p:cNvCxnSpPr>
          <p:nvPr/>
        </p:nvCxnSpPr>
        <p:spPr>
          <a:xfrm>
            <a:off x="2743200" y="1967412"/>
            <a:ext cx="0" cy="4743824"/>
          </a:xfrm>
          <a:prstGeom prst="line">
            <a:avLst/>
          </a:prstGeom>
          <a:ln>
            <a:solidFill>
              <a:schemeClr val="bg1">
                <a:lumMod val="85000"/>
              </a:schemeClr>
            </a:solidFill>
          </a:ln>
          <a:effectLst/>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D9C1B2E1-5170-4242-976C-E341AA8EE509}"/>
              </a:ext>
            </a:extLst>
          </p:cNvPr>
          <p:cNvSpPr txBox="1"/>
          <p:nvPr/>
        </p:nvSpPr>
        <p:spPr>
          <a:xfrm>
            <a:off x="742251" y="1959014"/>
            <a:ext cx="1524000" cy="276999"/>
          </a:xfrm>
          <a:prstGeom prst="rect">
            <a:avLst/>
          </a:prstGeom>
          <a:noFill/>
        </p:spPr>
        <p:txBody>
          <a:bodyPr wrap="square" rtlCol="0">
            <a:spAutoFit/>
          </a:bodyPr>
          <a:lstStyle/>
          <a:p>
            <a:pPr algn="ctr"/>
            <a:r>
              <a:rPr lang="en-US" sz="1200" b="1" i="1" dirty="0">
                <a:latin typeface="Century Gothic" panose="020B0502020202020204" pitchFamily="34" charset="0"/>
              </a:rPr>
              <a:t>Moderator</a:t>
            </a:r>
          </a:p>
        </p:txBody>
      </p:sp>
      <p:sp>
        <p:nvSpPr>
          <p:cNvPr id="8" name="TextBox 7">
            <a:extLst>
              <a:ext uri="{FF2B5EF4-FFF2-40B4-BE49-F238E27FC236}">
                <a16:creationId xmlns:a16="http://schemas.microsoft.com/office/drawing/2014/main" id="{0A67D780-BF3B-8249-9A37-DCA296B4938A}"/>
              </a:ext>
            </a:extLst>
          </p:cNvPr>
          <p:cNvSpPr txBox="1"/>
          <p:nvPr/>
        </p:nvSpPr>
        <p:spPr>
          <a:xfrm>
            <a:off x="386510" y="3612028"/>
            <a:ext cx="2235487" cy="430887"/>
          </a:xfrm>
          <a:prstGeom prst="rect">
            <a:avLst/>
          </a:prstGeom>
          <a:noFill/>
        </p:spPr>
        <p:txBody>
          <a:bodyPr wrap="square" rtlCol="0">
            <a:spAutoFit/>
          </a:bodyPr>
          <a:lstStyle/>
          <a:p>
            <a:pPr algn="ctr"/>
            <a:r>
              <a:rPr lang="en-US" sz="1100" dirty="0">
                <a:latin typeface="Century Gothic" panose="020B0502020202020204" pitchFamily="34" charset="0"/>
              </a:rPr>
              <a:t>Bob Grabowski</a:t>
            </a:r>
          </a:p>
          <a:p>
            <a:pPr algn="ctr"/>
            <a:r>
              <a:rPr lang="en-US" sz="1100" i="1" dirty="0">
                <a:latin typeface="Century Gothic" panose="020B0502020202020204" pitchFamily="34" charset="0"/>
              </a:rPr>
              <a:t>Deloitte</a:t>
            </a:r>
          </a:p>
        </p:txBody>
      </p:sp>
      <p:sp>
        <p:nvSpPr>
          <p:cNvPr id="9" name="TextBox 8">
            <a:extLst>
              <a:ext uri="{FF2B5EF4-FFF2-40B4-BE49-F238E27FC236}">
                <a16:creationId xmlns:a16="http://schemas.microsoft.com/office/drawing/2014/main" id="{699F5ECB-9F71-7441-8A49-1186AA080676}"/>
              </a:ext>
            </a:extLst>
          </p:cNvPr>
          <p:cNvSpPr txBox="1"/>
          <p:nvPr/>
        </p:nvSpPr>
        <p:spPr>
          <a:xfrm>
            <a:off x="317240" y="1002234"/>
            <a:ext cx="8509525" cy="738664"/>
          </a:xfrm>
          <a:prstGeom prst="rect">
            <a:avLst/>
          </a:prstGeom>
          <a:solidFill>
            <a:schemeClr val="accent4">
              <a:lumMod val="20000"/>
              <a:lumOff val="80000"/>
            </a:schemeClr>
          </a:solidFill>
          <a:ln w="12700">
            <a:solidFill>
              <a:schemeClr val="bg1">
                <a:lumMod val="85000"/>
              </a:schemeClr>
            </a:solidFill>
          </a:ln>
        </p:spPr>
        <p:txBody>
          <a:bodyPr wrap="square" rtlCol="0">
            <a:spAutoFit/>
          </a:bodyPr>
          <a:lstStyle/>
          <a:p>
            <a:r>
              <a:rPr lang="en-US" sz="1400" b="1" dirty="0">
                <a:latin typeface="Century Gothic" panose="020B0502020202020204" pitchFamily="34" charset="0"/>
              </a:rPr>
              <a:t>This panel will begin with OMB's guidance on automation to move from low value to high-value work, and explain how to navigate the major phases of the RPA life cycle: candidate process assessment, IT platform and security, and ongoing operations management.  </a:t>
            </a:r>
          </a:p>
        </p:txBody>
      </p:sp>
      <p:sp>
        <p:nvSpPr>
          <p:cNvPr id="10" name="Rectangle 9">
            <a:extLst>
              <a:ext uri="{FF2B5EF4-FFF2-40B4-BE49-F238E27FC236}">
                <a16:creationId xmlns:a16="http://schemas.microsoft.com/office/drawing/2014/main" id="{8FB55E6D-4345-3840-92FE-65FB14281C93}"/>
              </a:ext>
            </a:extLst>
          </p:cNvPr>
          <p:cNvSpPr/>
          <p:nvPr/>
        </p:nvSpPr>
        <p:spPr>
          <a:xfrm>
            <a:off x="1" y="1"/>
            <a:ext cx="9144000" cy="9151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latin typeface="Century Gothic" panose="020B0502020202020204" pitchFamily="34" charset="0"/>
              </a:rPr>
              <a:t>   Robotics Process Automation (RPA) Implementation Lifecycle Panel</a:t>
            </a:r>
            <a:endParaRPr lang="en-US" sz="2000" dirty="0">
              <a:latin typeface="Century Gothic" panose="020B0502020202020204" pitchFamily="34" charset="0"/>
            </a:endParaRPr>
          </a:p>
        </p:txBody>
      </p:sp>
      <p:sp>
        <p:nvSpPr>
          <p:cNvPr id="11" name="Rectangle 10">
            <a:extLst>
              <a:ext uri="{FF2B5EF4-FFF2-40B4-BE49-F238E27FC236}">
                <a16:creationId xmlns:a16="http://schemas.microsoft.com/office/drawing/2014/main" id="{1D3900C6-CA22-E148-B959-4C3C185060C8}"/>
              </a:ext>
            </a:extLst>
          </p:cNvPr>
          <p:cNvSpPr/>
          <p:nvPr/>
        </p:nvSpPr>
        <p:spPr>
          <a:xfrm>
            <a:off x="2822062" y="1896650"/>
            <a:ext cx="5988867" cy="2075501"/>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latin typeface="Century Gothic" panose="020B0502020202020204" pitchFamily="34" charset="0"/>
              </a:rPr>
              <a:t>Bob Grabowski – </a:t>
            </a:r>
            <a:r>
              <a:rPr lang="en-US" sz="1200" i="1" dirty="0">
                <a:solidFill>
                  <a:schemeClr val="tx1"/>
                </a:solidFill>
                <a:latin typeface="Century Gothic" panose="020B0502020202020204" pitchFamily="34" charset="0"/>
              </a:rPr>
              <a:t>Deloitte</a:t>
            </a:r>
          </a:p>
          <a:p>
            <a:endParaRPr lang="en-US" sz="1200" b="1" i="1" dirty="0">
              <a:solidFill>
                <a:schemeClr val="tx1"/>
              </a:solidFill>
              <a:latin typeface="Century Gothic" panose="020B0502020202020204" pitchFamily="34" charset="0"/>
            </a:endParaRPr>
          </a:p>
          <a:p>
            <a:r>
              <a:rPr lang="en-US" sz="1200" b="1" dirty="0">
                <a:solidFill>
                  <a:schemeClr val="tx1"/>
                </a:solidFill>
                <a:latin typeface="Century Gothic" panose="020B0502020202020204" pitchFamily="34" charset="0"/>
              </a:rPr>
              <a:t>Bob</a:t>
            </a:r>
            <a:r>
              <a:rPr lang="en-US" sz="1200" dirty="0">
                <a:solidFill>
                  <a:schemeClr val="tx1"/>
                </a:solidFill>
                <a:latin typeface="Century Gothic" panose="020B0502020202020204" pitchFamily="34" charset="0"/>
              </a:rPr>
              <a:t> is a Senior Manager with Deloitte Consulting, supporting finance organizations across the Federal Government for over 16 years. He has extensive Robotic Process Automation (RPA) and Cognitive experience, delivering bots and automation across multiple departments and agencies.  Most notably, he was the lead for Deloitte in supporting NASA with the deployment of process robotics – the first Federal Agency to deploy a bot in production. He also has extensive experience with Federal Financial Management and is a leader of digital transformations for CFOs and finance organizations.</a:t>
            </a:r>
            <a:endParaRPr lang="en-US" sz="1200" i="1" dirty="0">
              <a:solidFill>
                <a:schemeClr val="tx1"/>
              </a:solidFill>
              <a:latin typeface="Century Gothic" panose="020B0502020202020204" pitchFamily="34" charset="0"/>
            </a:endParaRPr>
          </a:p>
        </p:txBody>
      </p:sp>
      <p:cxnSp>
        <p:nvCxnSpPr>
          <p:cNvPr id="13" name="Straight Connector 12">
            <a:extLst>
              <a:ext uri="{FF2B5EF4-FFF2-40B4-BE49-F238E27FC236}">
                <a16:creationId xmlns:a16="http://schemas.microsoft.com/office/drawing/2014/main" id="{BF4DF49E-890D-6A4C-88D1-AB0A8B52025E}"/>
              </a:ext>
            </a:extLst>
          </p:cNvPr>
          <p:cNvCxnSpPr>
            <a:cxnSpLocks/>
          </p:cNvCxnSpPr>
          <p:nvPr/>
        </p:nvCxnSpPr>
        <p:spPr>
          <a:xfrm>
            <a:off x="104328" y="4105683"/>
            <a:ext cx="252338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844E67E-5090-6646-9DF9-96112D33A2DE}"/>
              </a:ext>
            </a:extLst>
          </p:cNvPr>
          <p:cNvCxnSpPr>
            <a:cxnSpLocks/>
          </p:cNvCxnSpPr>
          <p:nvPr/>
        </p:nvCxnSpPr>
        <p:spPr>
          <a:xfrm>
            <a:off x="2844821" y="4105683"/>
            <a:ext cx="59661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91F23177-B9AE-7540-8D77-8F4AB1F3B03A}"/>
              </a:ext>
            </a:extLst>
          </p:cNvPr>
          <p:cNvPicPr preferRelativeResize="0">
            <a:picLocks/>
          </p:cNvPicPr>
          <p:nvPr/>
        </p:nvPicPr>
        <p:blipFill rotWithShape="1">
          <a:blip r:embed="rId2"/>
          <a:srcRect l="4416" r="4588"/>
          <a:stretch/>
        </p:blipFill>
        <p:spPr>
          <a:xfrm>
            <a:off x="983047" y="2248601"/>
            <a:ext cx="1042415" cy="1371600"/>
          </a:xfrm>
          <a:prstGeom prst="rect">
            <a:avLst/>
          </a:prstGeom>
        </p:spPr>
      </p:pic>
      <p:sp>
        <p:nvSpPr>
          <p:cNvPr id="24" name="TextBox 23">
            <a:extLst>
              <a:ext uri="{FF2B5EF4-FFF2-40B4-BE49-F238E27FC236}">
                <a16:creationId xmlns:a16="http://schemas.microsoft.com/office/drawing/2014/main" id="{DED2CDE5-5D00-F84E-A897-6C020425FC88}"/>
              </a:ext>
            </a:extLst>
          </p:cNvPr>
          <p:cNvSpPr txBox="1"/>
          <p:nvPr/>
        </p:nvSpPr>
        <p:spPr>
          <a:xfrm>
            <a:off x="754577" y="4269879"/>
            <a:ext cx="1524000" cy="276999"/>
          </a:xfrm>
          <a:prstGeom prst="rect">
            <a:avLst/>
          </a:prstGeom>
          <a:noFill/>
        </p:spPr>
        <p:txBody>
          <a:bodyPr wrap="square" rtlCol="0">
            <a:spAutoFit/>
          </a:bodyPr>
          <a:lstStyle/>
          <a:p>
            <a:pPr algn="ctr"/>
            <a:r>
              <a:rPr lang="en-US" sz="1200" b="1" i="1" dirty="0">
                <a:latin typeface="Century Gothic" panose="020B0502020202020204" pitchFamily="34" charset="0"/>
              </a:rPr>
              <a:t>Panelist</a:t>
            </a:r>
          </a:p>
        </p:txBody>
      </p:sp>
      <p:sp>
        <p:nvSpPr>
          <p:cNvPr id="25" name="TextBox 24">
            <a:extLst>
              <a:ext uri="{FF2B5EF4-FFF2-40B4-BE49-F238E27FC236}">
                <a16:creationId xmlns:a16="http://schemas.microsoft.com/office/drawing/2014/main" id="{16195AFD-0119-E64D-A8E5-FAAADBB12B5A}"/>
              </a:ext>
            </a:extLst>
          </p:cNvPr>
          <p:cNvSpPr txBox="1"/>
          <p:nvPr/>
        </p:nvSpPr>
        <p:spPr>
          <a:xfrm>
            <a:off x="390629" y="5938398"/>
            <a:ext cx="2235487" cy="430887"/>
          </a:xfrm>
          <a:prstGeom prst="rect">
            <a:avLst/>
          </a:prstGeom>
          <a:noFill/>
        </p:spPr>
        <p:txBody>
          <a:bodyPr wrap="square" rtlCol="0">
            <a:spAutoFit/>
          </a:bodyPr>
          <a:lstStyle/>
          <a:p>
            <a:pPr algn="ctr"/>
            <a:r>
              <a:rPr lang="en-US" sz="1100" dirty="0">
                <a:latin typeface="Century Gothic" panose="020B0502020202020204" pitchFamily="34" charset="0"/>
              </a:rPr>
              <a:t>Christopher Rose</a:t>
            </a:r>
            <a:endParaRPr lang="en-US" sz="1100" i="1" dirty="0">
              <a:latin typeface="Century Gothic" panose="020B0502020202020204" pitchFamily="34" charset="0"/>
            </a:endParaRPr>
          </a:p>
          <a:p>
            <a:pPr algn="ctr"/>
            <a:r>
              <a:rPr lang="en-US" sz="1100" i="1" dirty="0">
                <a:latin typeface="Century Gothic" panose="020B0502020202020204" pitchFamily="34" charset="0"/>
              </a:rPr>
              <a:t>Deloitte</a:t>
            </a:r>
          </a:p>
        </p:txBody>
      </p:sp>
      <p:sp>
        <p:nvSpPr>
          <p:cNvPr id="26" name="Rectangle 25">
            <a:extLst>
              <a:ext uri="{FF2B5EF4-FFF2-40B4-BE49-F238E27FC236}">
                <a16:creationId xmlns:a16="http://schemas.microsoft.com/office/drawing/2014/main" id="{9E91904A-6CFB-AD4F-A3BC-B208DEA3E49E}"/>
              </a:ext>
            </a:extLst>
          </p:cNvPr>
          <p:cNvSpPr/>
          <p:nvPr/>
        </p:nvSpPr>
        <p:spPr>
          <a:xfrm>
            <a:off x="2852459" y="4200629"/>
            <a:ext cx="5988867" cy="2176687"/>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latin typeface="Century Gothic" panose="020B0502020202020204" pitchFamily="34" charset="0"/>
              </a:rPr>
              <a:t>Christopher Rose – </a:t>
            </a:r>
            <a:r>
              <a:rPr lang="en-US" sz="1200" i="1" dirty="0">
                <a:solidFill>
                  <a:schemeClr val="tx1"/>
                </a:solidFill>
                <a:latin typeface="Century Gothic" panose="020B0502020202020204" pitchFamily="34" charset="0"/>
              </a:rPr>
              <a:t>Deloitte</a:t>
            </a:r>
          </a:p>
          <a:p>
            <a:endParaRPr lang="en-US" sz="1200" dirty="0">
              <a:solidFill>
                <a:schemeClr val="tx1"/>
              </a:solidFill>
              <a:latin typeface="Century Gothic" panose="020B0502020202020204" pitchFamily="34" charset="0"/>
            </a:endParaRPr>
          </a:p>
          <a:p>
            <a:r>
              <a:rPr lang="en-US" sz="1200" b="1" dirty="0">
                <a:solidFill>
                  <a:schemeClr val="tx1"/>
                </a:solidFill>
                <a:latin typeface="Century Gothic" panose="020B0502020202020204" pitchFamily="34" charset="0"/>
              </a:rPr>
              <a:t>Christopher </a:t>
            </a:r>
            <a:r>
              <a:rPr lang="en-US" sz="1200" dirty="0">
                <a:solidFill>
                  <a:schemeClr val="tx1"/>
                </a:solidFill>
                <a:latin typeface="Century Gothic" panose="020B0502020202020204" pitchFamily="34" charset="0"/>
              </a:rPr>
              <a:t>is a Principal with Deloitte Consulting’s Strategy &amp; Analytics practice specializing in the execution of complex strategy, enterprise cost reduction, and service delivery model transformation engagements. Chris currently practices in Robotic and Intelligent Automation offering for Deloitte’s Government and Public Services practice. Chris’ robotics and cognitive automation experience includes program strategy, client process and readiness assessments, and bot development/sustainment in the Federal Government, State Government, and Higher Education sectors.</a:t>
            </a:r>
          </a:p>
          <a:p>
            <a:endParaRPr lang="en-US" sz="900" i="1" dirty="0">
              <a:solidFill>
                <a:schemeClr val="tx1"/>
              </a:solidFill>
              <a:latin typeface="Century Gothic" panose="020B0502020202020204" pitchFamily="34" charset="0"/>
            </a:endParaRPr>
          </a:p>
        </p:txBody>
      </p:sp>
      <p:pic>
        <p:nvPicPr>
          <p:cNvPr id="27" name="Picture 26">
            <a:extLst>
              <a:ext uri="{FF2B5EF4-FFF2-40B4-BE49-F238E27FC236}">
                <a16:creationId xmlns:a16="http://schemas.microsoft.com/office/drawing/2014/main" id="{EB20E101-9B0D-B945-BFC4-6790F4E5A469}"/>
              </a:ext>
            </a:extLst>
          </p:cNvPr>
          <p:cNvPicPr>
            <a:picLocks noChangeAspect="1"/>
          </p:cNvPicPr>
          <p:nvPr/>
        </p:nvPicPr>
        <p:blipFill>
          <a:blip r:embed="rId3"/>
          <a:stretch>
            <a:fillRect/>
          </a:stretch>
        </p:blipFill>
        <p:spPr>
          <a:xfrm>
            <a:off x="985591" y="4546876"/>
            <a:ext cx="1048871" cy="1371600"/>
          </a:xfrm>
          <a:prstGeom prst="rect">
            <a:avLst/>
          </a:prstGeom>
        </p:spPr>
      </p:pic>
    </p:spTree>
    <p:extLst>
      <p:ext uri="{BB962C8B-B14F-4D97-AF65-F5344CB8AC3E}">
        <p14:creationId xmlns:p14="http://schemas.microsoft.com/office/powerpoint/2010/main" val="3540918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r>
              <a:rPr lang="en-US" sz="2400" dirty="0"/>
              <a:t> </a:t>
            </a:r>
            <a:r>
              <a:rPr lang="en-US" dirty="0"/>
              <a:t>Solicitation – Step 1</a:t>
            </a:r>
          </a:p>
        </p:txBody>
      </p:sp>
      <p:sp>
        <p:nvSpPr>
          <p:cNvPr id="7" name="Text Placeholder 2">
            <a:extLst>
              <a:ext uri="{FF2B5EF4-FFF2-40B4-BE49-F238E27FC236}">
                <a16:creationId xmlns:a16="http://schemas.microsoft.com/office/drawing/2014/main" id="{CE10D327-D0D8-4020-90ED-D711FCBE5CF4}"/>
              </a:ext>
            </a:extLst>
          </p:cNvPr>
          <p:cNvSpPr>
            <a:spLocks noGrp="1"/>
          </p:cNvSpPr>
          <p:nvPr>
            <p:ph type="body" idx="1"/>
          </p:nvPr>
        </p:nvSpPr>
        <p:spPr>
          <a:xfrm>
            <a:off x="280555" y="2030863"/>
            <a:ext cx="2987688" cy="3354584"/>
          </a:xfrm>
        </p:spPr>
        <p:txBody>
          <a:bodyPr anchor="t"/>
          <a:lstStyle/>
          <a:p>
            <a:pPr marL="339717" indent="-285744"/>
            <a:r>
              <a:rPr lang="en-US" sz="1600" dirty="0"/>
              <a:t>Reviewer analyzes the detailed results of the selected solicitation to determine whether the prediction is accurate.</a:t>
            </a:r>
            <a:endParaRPr lang="en-US" dirty="0"/>
          </a:p>
        </p:txBody>
      </p:sp>
      <p:pic>
        <p:nvPicPr>
          <p:cNvPr id="4" name="Picture 3">
            <a:extLst>
              <a:ext uri="{FF2B5EF4-FFF2-40B4-BE49-F238E27FC236}">
                <a16:creationId xmlns:a16="http://schemas.microsoft.com/office/drawing/2014/main" id="{9E5506ED-429E-4ED7-A62B-18972A099C37}"/>
              </a:ext>
            </a:extLst>
          </p:cNvPr>
          <p:cNvPicPr>
            <a:picLocks noChangeAspect="1"/>
          </p:cNvPicPr>
          <p:nvPr/>
        </p:nvPicPr>
        <p:blipFill>
          <a:blip r:embed="rId3"/>
          <a:stretch>
            <a:fillRect/>
          </a:stretch>
        </p:blipFill>
        <p:spPr>
          <a:xfrm>
            <a:off x="3698898" y="1930717"/>
            <a:ext cx="5070423" cy="3810995"/>
          </a:xfrm>
          <a:prstGeom prst="rect">
            <a:avLst/>
          </a:prstGeom>
        </p:spPr>
      </p:pic>
    </p:spTree>
    <p:extLst>
      <p:ext uri="{BB962C8B-B14F-4D97-AF65-F5344CB8AC3E}">
        <p14:creationId xmlns:p14="http://schemas.microsoft.com/office/powerpoint/2010/main" val="98791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r>
              <a:rPr lang="en-US" sz="2400" dirty="0"/>
              <a:t> </a:t>
            </a:r>
            <a:r>
              <a:rPr lang="en-US" dirty="0"/>
              <a:t>Solicitation – Step 2</a:t>
            </a:r>
          </a:p>
        </p:txBody>
      </p:sp>
      <p:sp>
        <p:nvSpPr>
          <p:cNvPr id="3" name="Text Placeholder 2"/>
          <p:cNvSpPr>
            <a:spLocks noGrp="1"/>
          </p:cNvSpPr>
          <p:nvPr>
            <p:ph type="body" idx="1"/>
          </p:nvPr>
        </p:nvSpPr>
        <p:spPr>
          <a:xfrm>
            <a:off x="367645" y="1714651"/>
            <a:ext cx="3029651" cy="3394500"/>
          </a:xfrm>
        </p:spPr>
        <p:txBody>
          <a:bodyPr/>
          <a:lstStyle/>
          <a:p>
            <a:pPr marL="339717" indent="-285744"/>
            <a:endParaRPr lang="en-US" sz="1600" dirty="0"/>
          </a:p>
          <a:p>
            <a:pPr marL="339717" indent="-285744"/>
            <a:r>
              <a:rPr lang="en-US" sz="1600" dirty="0"/>
              <a:t>Reviewer emails the Point of Contact (POC) to inform him/her that the solicitation is non-compliant.</a:t>
            </a:r>
          </a:p>
          <a:p>
            <a:pPr marL="339717" indent="-285744"/>
            <a:r>
              <a:rPr lang="en-US" sz="1600" dirty="0"/>
              <a:t>Reviewer can edit the proposed    email with any additional feedback to help improve the 508 compliance of the solicitation.</a:t>
            </a:r>
          </a:p>
          <a:p>
            <a:pPr>
              <a:buFont typeface="Wingdings" panose="05000000000000000000" pitchFamily="2" charset="2"/>
              <a:buChar char="§"/>
            </a:pPr>
            <a:endParaRPr lang="en-US" dirty="0"/>
          </a:p>
          <a:p>
            <a:endParaRPr lang="en-US" dirty="0"/>
          </a:p>
        </p:txBody>
      </p:sp>
      <p:pic>
        <p:nvPicPr>
          <p:cNvPr id="8" name="Picture 7">
            <a:extLst>
              <a:ext uri="{FF2B5EF4-FFF2-40B4-BE49-F238E27FC236}">
                <a16:creationId xmlns:a16="http://schemas.microsoft.com/office/drawing/2014/main" id="{08AFAAA9-7879-4551-B804-7594F6830A53}"/>
              </a:ext>
            </a:extLst>
          </p:cNvPr>
          <p:cNvPicPr>
            <a:picLocks noChangeAspect="1"/>
          </p:cNvPicPr>
          <p:nvPr/>
        </p:nvPicPr>
        <p:blipFill>
          <a:blip r:embed="rId2"/>
          <a:stretch>
            <a:fillRect/>
          </a:stretch>
        </p:blipFill>
        <p:spPr>
          <a:xfrm>
            <a:off x="3871183" y="1714649"/>
            <a:ext cx="4993904" cy="3933291"/>
          </a:xfrm>
          <a:prstGeom prst="rect">
            <a:avLst/>
          </a:prstGeom>
        </p:spPr>
      </p:pic>
    </p:spTree>
    <p:extLst>
      <p:ext uri="{BB962C8B-B14F-4D97-AF65-F5344CB8AC3E}">
        <p14:creationId xmlns:p14="http://schemas.microsoft.com/office/powerpoint/2010/main" val="3538499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r>
              <a:rPr lang="en-US" sz="2400" dirty="0"/>
              <a:t> </a:t>
            </a:r>
            <a:r>
              <a:rPr lang="en-US" dirty="0"/>
              <a:t>Solicitation – Step 3</a:t>
            </a:r>
          </a:p>
        </p:txBody>
      </p:sp>
      <p:sp>
        <p:nvSpPr>
          <p:cNvPr id="3" name="Text Placeholder 2"/>
          <p:cNvSpPr>
            <a:spLocks noGrp="1"/>
          </p:cNvSpPr>
          <p:nvPr>
            <p:ph type="body" idx="1"/>
          </p:nvPr>
        </p:nvSpPr>
        <p:spPr>
          <a:xfrm>
            <a:off x="332510" y="1475505"/>
            <a:ext cx="2893375" cy="3394500"/>
          </a:xfrm>
          <a:noFill/>
          <a:ln>
            <a:noFill/>
          </a:ln>
        </p:spPr>
        <p:txBody>
          <a:bodyPr lIns="91425" tIns="91425" rIns="91425" bIns="91425" anchor="t" anchorCtr="0"/>
          <a:lstStyle/>
          <a:p>
            <a:pPr marL="339717" indent="-285744"/>
            <a:endParaRPr lang="en-US" sz="1600" dirty="0"/>
          </a:p>
          <a:p>
            <a:pPr marL="339717" indent="-285744"/>
            <a:r>
              <a:rPr lang="en-US" sz="1600" dirty="0"/>
              <a:t>Reviewers fill out a short survey to help make the machine learning algorithm smarter by telling it whether the prediction is correct.</a:t>
            </a:r>
          </a:p>
        </p:txBody>
      </p:sp>
      <p:pic>
        <p:nvPicPr>
          <p:cNvPr id="4" name="Picture 3">
            <a:extLst>
              <a:ext uri="{FF2B5EF4-FFF2-40B4-BE49-F238E27FC236}">
                <a16:creationId xmlns:a16="http://schemas.microsoft.com/office/drawing/2014/main" id="{65CB46E9-E809-410F-9100-CFF2C03405B4}"/>
              </a:ext>
            </a:extLst>
          </p:cNvPr>
          <p:cNvPicPr>
            <a:picLocks noChangeAspect="1"/>
          </p:cNvPicPr>
          <p:nvPr/>
        </p:nvPicPr>
        <p:blipFill>
          <a:blip r:embed="rId2"/>
          <a:stretch>
            <a:fillRect/>
          </a:stretch>
        </p:blipFill>
        <p:spPr>
          <a:xfrm>
            <a:off x="3470715" y="1918491"/>
            <a:ext cx="5516012" cy="3410645"/>
          </a:xfrm>
          <a:prstGeom prst="rect">
            <a:avLst/>
          </a:prstGeom>
        </p:spPr>
      </p:pic>
    </p:spTree>
    <p:extLst>
      <p:ext uri="{BB962C8B-B14F-4D97-AF65-F5344CB8AC3E}">
        <p14:creationId xmlns:p14="http://schemas.microsoft.com/office/powerpoint/2010/main" val="1560463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Analytics Module</a:t>
            </a:r>
          </a:p>
        </p:txBody>
      </p:sp>
      <p:pic>
        <p:nvPicPr>
          <p:cNvPr id="4" name="Picture 3"/>
          <p:cNvPicPr>
            <a:picLocks noChangeAspect="1"/>
          </p:cNvPicPr>
          <p:nvPr/>
        </p:nvPicPr>
        <p:blipFill>
          <a:blip r:embed="rId2"/>
          <a:stretch>
            <a:fillRect/>
          </a:stretch>
        </p:blipFill>
        <p:spPr>
          <a:xfrm>
            <a:off x="3474721" y="1894061"/>
            <a:ext cx="5156036" cy="3787551"/>
          </a:xfrm>
          <a:prstGeom prst="rect">
            <a:avLst/>
          </a:prstGeom>
        </p:spPr>
      </p:pic>
      <p:sp>
        <p:nvSpPr>
          <p:cNvPr id="7" name="Text Placeholder 2">
            <a:extLst>
              <a:ext uri="{FF2B5EF4-FFF2-40B4-BE49-F238E27FC236}">
                <a16:creationId xmlns:a16="http://schemas.microsoft.com/office/drawing/2014/main" id="{747A4144-981E-4183-A90C-BEEB57686A50}"/>
              </a:ext>
            </a:extLst>
          </p:cNvPr>
          <p:cNvSpPr>
            <a:spLocks noGrp="1"/>
          </p:cNvSpPr>
          <p:nvPr>
            <p:ph type="body" idx="1"/>
          </p:nvPr>
        </p:nvSpPr>
        <p:spPr>
          <a:xfrm>
            <a:off x="457202" y="2030863"/>
            <a:ext cx="2510175" cy="3354584"/>
          </a:xfrm>
        </p:spPr>
        <p:txBody>
          <a:bodyPr/>
          <a:lstStyle/>
          <a:p>
            <a:pPr marL="339717" indent="-285744"/>
            <a:r>
              <a:rPr lang="en-US" sz="1600" dirty="0"/>
              <a:t>View the total number of scanned ICT / E&amp;IT solicitations and preliminary predictions of non-compliance.</a:t>
            </a:r>
          </a:p>
          <a:p>
            <a:pPr marL="339717" indent="-285744"/>
            <a:r>
              <a:rPr lang="en-US" sz="1600" dirty="0"/>
              <a:t>Track the activities undertaken to convert non-compliant solicitations into compliant ones.</a:t>
            </a:r>
          </a:p>
          <a:p>
            <a:pPr marL="203195" indent="0">
              <a:buNone/>
            </a:pPr>
            <a:endParaRPr lang="en-US" dirty="0"/>
          </a:p>
          <a:p>
            <a:pPr marL="203195" indent="0">
              <a:buNone/>
            </a:pPr>
            <a:r>
              <a:rPr lang="en-US" dirty="0"/>
              <a:t>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3782" t="34050" r="28363" b="49167"/>
          <a:stretch/>
        </p:blipFill>
        <p:spPr bwMode="auto">
          <a:xfrm>
            <a:off x="4936782" y="929989"/>
            <a:ext cx="536295" cy="644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9578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Access Requests</a:t>
            </a:r>
          </a:p>
        </p:txBody>
      </p:sp>
      <p:sp>
        <p:nvSpPr>
          <p:cNvPr id="4" name="Text Placeholder 2">
            <a:extLst>
              <a:ext uri="{FF2B5EF4-FFF2-40B4-BE49-F238E27FC236}">
                <a16:creationId xmlns:a16="http://schemas.microsoft.com/office/drawing/2014/main" id="{7E6DFF27-A472-43AF-88EA-1C6701BE8AFB}"/>
              </a:ext>
            </a:extLst>
          </p:cNvPr>
          <p:cNvSpPr>
            <a:spLocks noGrp="1"/>
          </p:cNvSpPr>
          <p:nvPr>
            <p:ph type="body" idx="1"/>
          </p:nvPr>
        </p:nvSpPr>
        <p:spPr>
          <a:xfrm>
            <a:off x="457201" y="2030863"/>
            <a:ext cx="2580968" cy="3354584"/>
          </a:xfrm>
        </p:spPr>
        <p:txBody>
          <a:bodyPr/>
          <a:lstStyle/>
          <a:p>
            <a:pPr marL="339717" indent="-285744"/>
            <a:r>
              <a:rPr lang="en-US" sz="1600" dirty="0"/>
              <a:t>System Administrator reviews pending access requests.</a:t>
            </a:r>
          </a:p>
          <a:p>
            <a:pPr marL="339717" indent="-285744"/>
            <a:r>
              <a:rPr lang="en-US" sz="1600" dirty="0"/>
              <a:t>System Administrator is empowered to approve or reject pending access requests.</a:t>
            </a:r>
          </a:p>
          <a:p>
            <a:pPr marL="284156" indent="-230182">
              <a:buFont typeface="Wingdings" panose="05000000000000000000" pitchFamily="2" charset="2"/>
              <a:buChar char="§"/>
            </a:pPr>
            <a:endParaRPr lang="en-US" sz="1600" dirty="0"/>
          </a:p>
          <a:p>
            <a:pPr marL="203195" indent="0">
              <a:buNone/>
            </a:pPr>
            <a:endParaRPr lang="en-US" dirty="0"/>
          </a:p>
          <a:p>
            <a:pPr marL="203195" indent="0">
              <a:buNone/>
            </a:pPr>
            <a:r>
              <a:rPr lang="en-US" dirty="0"/>
              <a:t>	</a:t>
            </a:r>
          </a:p>
        </p:txBody>
      </p:sp>
      <p:pic>
        <p:nvPicPr>
          <p:cNvPr id="6" name="Picture 5">
            <a:extLst>
              <a:ext uri="{FF2B5EF4-FFF2-40B4-BE49-F238E27FC236}">
                <a16:creationId xmlns:a16="http://schemas.microsoft.com/office/drawing/2014/main" id="{077E550A-9273-48E9-AA84-711CF044E376}"/>
              </a:ext>
            </a:extLst>
          </p:cNvPr>
          <p:cNvPicPr>
            <a:picLocks noChangeAspect="1"/>
          </p:cNvPicPr>
          <p:nvPr/>
        </p:nvPicPr>
        <p:blipFill>
          <a:blip r:embed="rId2"/>
          <a:stretch>
            <a:fillRect/>
          </a:stretch>
        </p:blipFill>
        <p:spPr>
          <a:xfrm>
            <a:off x="3307223" y="1927967"/>
            <a:ext cx="5420800" cy="3165020"/>
          </a:xfrm>
          <a:prstGeom prst="rect">
            <a:avLst/>
          </a:prstGeom>
        </p:spPr>
      </p:pic>
    </p:spTree>
    <p:extLst>
      <p:ext uri="{BB962C8B-B14F-4D97-AF65-F5344CB8AC3E}">
        <p14:creationId xmlns:p14="http://schemas.microsoft.com/office/powerpoint/2010/main" val="4061283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Additional Resources</a:t>
            </a:r>
          </a:p>
        </p:txBody>
      </p:sp>
      <p:pic>
        <p:nvPicPr>
          <p:cNvPr id="4" name="Picture 3">
            <a:extLst>
              <a:ext uri="{FF2B5EF4-FFF2-40B4-BE49-F238E27FC236}">
                <a16:creationId xmlns:a16="http://schemas.microsoft.com/office/drawing/2014/main" id="{FB8D0164-7206-4A72-AEDD-7819542E7A1F}"/>
              </a:ext>
            </a:extLst>
          </p:cNvPr>
          <p:cNvPicPr>
            <a:picLocks noChangeAspect="1"/>
          </p:cNvPicPr>
          <p:nvPr/>
        </p:nvPicPr>
        <p:blipFill>
          <a:blip r:embed="rId2"/>
          <a:stretch>
            <a:fillRect/>
          </a:stretch>
        </p:blipFill>
        <p:spPr>
          <a:xfrm>
            <a:off x="3746090" y="1998782"/>
            <a:ext cx="4891591" cy="3500524"/>
          </a:xfrm>
          <a:prstGeom prst="rect">
            <a:avLst/>
          </a:prstGeom>
        </p:spPr>
      </p:pic>
      <p:sp>
        <p:nvSpPr>
          <p:cNvPr id="5" name="Text Placeholder 2">
            <a:extLst>
              <a:ext uri="{FF2B5EF4-FFF2-40B4-BE49-F238E27FC236}">
                <a16:creationId xmlns:a16="http://schemas.microsoft.com/office/drawing/2014/main" id="{C28AEC42-7E69-4B2F-88BE-AF7588970628}"/>
              </a:ext>
            </a:extLst>
          </p:cNvPr>
          <p:cNvSpPr>
            <a:spLocks noGrp="1"/>
          </p:cNvSpPr>
          <p:nvPr>
            <p:ph type="body" idx="1"/>
          </p:nvPr>
        </p:nvSpPr>
        <p:spPr>
          <a:xfrm>
            <a:off x="457202" y="2030863"/>
            <a:ext cx="2834639" cy="3354584"/>
          </a:xfrm>
        </p:spPr>
        <p:txBody>
          <a:bodyPr anchor="ctr"/>
          <a:lstStyle/>
          <a:p>
            <a:pPr marL="339717" indent="-285744"/>
            <a:r>
              <a:rPr lang="en-US" sz="1600" dirty="0"/>
              <a:t>Users have access to additional resources from complementary systems such as the </a:t>
            </a:r>
            <a:r>
              <a:rPr lang="en-US" sz="1600" dirty="0" err="1"/>
              <a:t>BuyAccessible</a:t>
            </a:r>
            <a:r>
              <a:rPr lang="en-US" sz="1600" dirty="0"/>
              <a:t> Tool.</a:t>
            </a:r>
          </a:p>
          <a:p>
            <a:pPr marL="284156" indent="-230182">
              <a:buFont typeface="Wingdings" panose="05000000000000000000" pitchFamily="2" charset="2"/>
              <a:buChar char="§"/>
            </a:pPr>
            <a:endParaRPr lang="en-US" sz="1600" dirty="0"/>
          </a:p>
          <a:p>
            <a:pPr marL="284156" indent="-230182">
              <a:buFont typeface="Wingdings" panose="05000000000000000000" pitchFamily="2" charset="2"/>
              <a:buChar char="§"/>
            </a:pPr>
            <a:endParaRPr lang="en-US" sz="1600" dirty="0"/>
          </a:p>
          <a:p>
            <a:pPr marL="203195" indent="0">
              <a:buNone/>
            </a:pPr>
            <a:endParaRPr lang="en-US" dirty="0"/>
          </a:p>
          <a:p>
            <a:pPr marL="203195" indent="0">
              <a:buNone/>
            </a:pPr>
            <a:r>
              <a:rPr lang="en-US" dirty="0"/>
              <a:t>	</a:t>
            </a:r>
          </a:p>
        </p:txBody>
      </p:sp>
    </p:spTree>
    <p:extLst>
      <p:ext uri="{BB962C8B-B14F-4D97-AF65-F5344CB8AC3E}">
        <p14:creationId xmlns:p14="http://schemas.microsoft.com/office/powerpoint/2010/main" val="1722636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FAQ</a:t>
            </a:r>
          </a:p>
        </p:txBody>
      </p:sp>
      <p:pic>
        <p:nvPicPr>
          <p:cNvPr id="4" name="Picture 3">
            <a:extLst>
              <a:ext uri="{FF2B5EF4-FFF2-40B4-BE49-F238E27FC236}">
                <a16:creationId xmlns:a16="http://schemas.microsoft.com/office/drawing/2014/main" id="{F02C778A-C39B-4346-AECC-7212E16120CF}"/>
              </a:ext>
            </a:extLst>
          </p:cNvPr>
          <p:cNvPicPr>
            <a:picLocks noChangeAspect="1"/>
          </p:cNvPicPr>
          <p:nvPr/>
        </p:nvPicPr>
        <p:blipFill>
          <a:blip r:embed="rId2"/>
          <a:stretch>
            <a:fillRect/>
          </a:stretch>
        </p:blipFill>
        <p:spPr>
          <a:xfrm>
            <a:off x="3213834" y="1714651"/>
            <a:ext cx="5714895" cy="3608412"/>
          </a:xfrm>
          <a:prstGeom prst="rect">
            <a:avLst/>
          </a:prstGeom>
        </p:spPr>
      </p:pic>
      <p:sp>
        <p:nvSpPr>
          <p:cNvPr id="5" name="Text Placeholder 2">
            <a:extLst>
              <a:ext uri="{FF2B5EF4-FFF2-40B4-BE49-F238E27FC236}">
                <a16:creationId xmlns:a16="http://schemas.microsoft.com/office/drawing/2014/main" id="{BC1B9694-8B61-42B6-B504-0650B36D56C5}"/>
              </a:ext>
            </a:extLst>
          </p:cNvPr>
          <p:cNvSpPr>
            <a:spLocks noGrp="1"/>
          </p:cNvSpPr>
          <p:nvPr>
            <p:ph type="body" idx="1"/>
          </p:nvPr>
        </p:nvSpPr>
        <p:spPr>
          <a:xfrm>
            <a:off x="457202" y="2030863"/>
            <a:ext cx="2634063" cy="3354584"/>
          </a:xfrm>
        </p:spPr>
        <p:txBody>
          <a:bodyPr/>
          <a:lstStyle/>
          <a:p>
            <a:pPr marL="339717" indent="-285744"/>
            <a:r>
              <a:rPr lang="en-US" sz="1600" dirty="0"/>
              <a:t>Users have access to Frequently Asked Questions (FAQ) carefully organized and searchable by keyword.</a:t>
            </a:r>
          </a:p>
          <a:p>
            <a:pPr marL="339717" indent="-285744"/>
            <a:r>
              <a:rPr lang="en-US" sz="1600" dirty="0"/>
              <a:t>FAQs are strategically linked to different parts of the system.</a:t>
            </a:r>
          </a:p>
          <a:p>
            <a:pPr marL="284156" indent="-230182">
              <a:buFont typeface="Wingdings" panose="05000000000000000000" pitchFamily="2" charset="2"/>
              <a:buChar char="§"/>
            </a:pPr>
            <a:endParaRPr lang="en-US" sz="1600" dirty="0"/>
          </a:p>
          <a:p>
            <a:pPr marL="284156" indent="-230182">
              <a:buFont typeface="Wingdings" panose="05000000000000000000" pitchFamily="2" charset="2"/>
              <a:buChar char="§"/>
            </a:pPr>
            <a:endParaRPr lang="en-US" sz="1600" dirty="0"/>
          </a:p>
          <a:p>
            <a:pPr marL="203195" indent="0">
              <a:buNone/>
            </a:pPr>
            <a:endParaRPr lang="en-US" dirty="0"/>
          </a:p>
          <a:p>
            <a:pPr marL="203195" indent="0">
              <a:buNone/>
            </a:pPr>
            <a:r>
              <a:rPr lang="en-US" dirty="0"/>
              <a:t>	</a:t>
            </a:r>
          </a:p>
        </p:txBody>
      </p:sp>
    </p:spTree>
    <p:extLst>
      <p:ext uri="{BB962C8B-B14F-4D97-AF65-F5344CB8AC3E}">
        <p14:creationId xmlns:p14="http://schemas.microsoft.com/office/powerpoint/2010/main" val="3158841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053461-1527-B543-909D-83B87CA03C0F}"/>
              </a:ext>
            </a:extLst>
          </p:cNvPr>
          <p:cNvSpPr/>
          <p:nvPr/>
        </p:nvSpPr>
        <p:spPr>
          <a:xfrm>
            <a:off x="0" y="857250"/>
            <a:ext cx="9144000" cy="5143500"/>
          </a:xfrm>
          <a:prstGeom prst="rect">
            <a:avLst/>
          </a:prstGeom>
          <a:solidFill>
            <a:srgbClr val="4098A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lumMod val="95000"/>
                </a:schemeClr>
              </a:solidFill>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1300" y="4503826"/>
            <a:ext cx="2333420" cy="1134302"/>
          </a:xfrm>
          <a:prstGeom prst="rect">
            <a:avLst/>
          </a:prstGeom>
        </p:spPr>
      </p:pic>
      <p:sp>
        <p:nvSpPr>
          <p:cNvPr id="4" name="Title 1">
            <a:extLst>
              <a:ext uri="{FF2B5EF4-FFF2-40B4-BE49-F238E27FC236}">
                <a16:creationId xmlns:a16="http://schemas.microsoft.com/office/drawing/2014/main" id="{C024294F-C967-4446-B41A-F16698989AFA}"/>
              </a:ext>
            </a:extLst>
          </p:cNvPr>
          <p:cNvSpPr txBox="1">
            <a:spLocks/>
          </p:cNvSpPr>
          <p:nvPr/>
        </p:nvSpPr>
        <p:spPr>
          <a:xfrm>
            <a:off x="335178" y="1213617"/>
            <a:ext cx="8016911" cy="94727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b="1" spc="225" dirty="0">
                <a:solidFill>
                  <a:srgbClr val="FFDA53"/>
                </a:solidFill>
                <a:latin typeface="Open Sans" charset="0"/>
                <a:ea typeface="Open Sans" charset="0"/>
                <a:cs typeface="Open Sans" charset="0"/>
              </a:rPr>
              <a:t>US NAVY – Military Sealift Command </a:t>
            </a:r>
            <a:endParaRPr lang="en-US" sz="3000" spc="225" dirty="0">
              <a:solidFill>
                <a:srgbClr val="74AFAD"/>
              </a:solidFill>
              <a:latin typeface="Open Sans" charset="0"/>
              <a:ea typeface="Open Sans" charset="0"/>
              <a:cs typeface="Open Sans" charset="0"/>
            </a:endParaRPr>
          </a:p>
        </p:txBody>
      </p:sp>
      <p:sp>
        <p:nvSpPr>
          <p:cNvPr id="5" name="Title 1">
            <a:extLst>
              <a:ext uri="{FF2B5EF4-FFF2-40B4-BE49-F238E27FC236}">
                <a16:creationId xmlns:a16="http://schemas.microsoft.com/office/drawing/2014/main" id="{A0AEBDC8-0838-7649-A1DD-0008AF0ACDF1}"/>
              </a:ext>
            </a:extLst>
          </p:cNvPr>
          <p:cNvSpPr txBox="1">
            <a:spLocks/>
          </p:cNvSpPr>
          <p:nvPr/>
        </p:nvSpPr>
        <p:spPr>
          <a:xfrm>
            <a:off x="253813" y="2049874"/>
            <a:ext cx="8836847" cy="631577"/>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100" b="1" spc="225" dirty="0">
                <a:solidFill>
                  <a:schemeClr val="tx1"/>
                </a:solidFill>
                <a:latin typeface="Open Sans" charset="0"/>
                <a:ea typeface="Open Sans" charset="0"/>
                <a:cs typeface="Open Sans" charset="0"/>
              </a:rPr>
              <a:t>Machine Learning to Improve </a:t>
            </a:r>
          </a:p>
          <a:p>
            <a:r>
              <a:rPr lang="en-US" sz="2100" b="1" spc="225" dirty="0">
                <a:solidFill>
                  <a:schemeClr val="tx1"/>
                </a:solidFill>
                <a:latin typeface="Open Sans" charset="0"/>
                <a:ea typeface="Open Sans" charset="0"/>
                <a:cs typeface="Open Sans" charset="0"/>
              </a:rPr>
              <a:t>Reliability Centered Maintenance (RCM) Analysis</a:t>
            </a:r>
          </a:p>
        </p:txBody>
      </p:sp>
      <p:sp>
        <p:nvSpPr>
          <p:cNvPr id="6" name="Rectangle 5">
            <a:extLst>
              <a:ext uri="{FF2B5EF4-FFF2-40B4-BE49-F238E27FC236}">
                <a16:creationId xmlns:a16="http://schemas.microsoft.com/office/drawing/2014/main" id="{7AF0229B-D9DF-CA4F-B031-E0C3524FC5E6}"/>
              </a:ext>
            </a:extLst>
          </p:cNvPr>
          <p:cNvSpPr/>
          <p:nvPr/>
        </p:nvSpPr>
        <p:spPr>
          <a:xfrm flipV="1">
            <a:off x="335178" y="1858024"/>
            <a:ext cx="5739640" cy="342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65870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tx1"/>
            </a:gs>
            <a:gs pos="100000">
              <a:schemeClr val="tx2"/>
            </a:gs>
          </a:gsLst>
          <a:lin ang="5400000" scaled="1"/>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DE8777-F821-E143-9851-D989885B95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716" y="1020805"/>
            <a:ext cx="651785" cy="651785"/>
          </a:xfrm>
          <a:prstGeom prst="rect">
            <a:avLst/>
          </a:prstGeom>
        </p:spPr>
      </p:pic>
      <p:sp>
        <p:nvSpPr>
          <p:cNvPr id="11" name="Title 1">
            <a:extLst>
              <a:ext uri="{FF2B5EF4-FFF2-40B4-BE49-F238E27FC236}">
                <a16:creationId xmlns:a16="http://schemas.microsoft.com/office/drawing/2014/main" id="{5DA347AA-62DB-8F4A-8A82-9C884BBBF732}"/>
              </a:ext>
            </a:extLst>
          </p:cNvPr>
          <p:cNvSpPr txBox="1">
            <a:spLocks/>
          </p:cNvSpPr>
          <p:nvPr/>
        </p:nvSpPr>
        <p:spPr>
          <a:xfrm>
            <a:off x="2581986" y="1144304"/>
            <a:ext cx="6335947" cy="41353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3300" b="0" i="0" u="none" strike="noStrike" kern="1200" cap="none" spc="0" normalizeH="0" baseline="0" noProof="0" dirty="0">
                <a:ln>
                  <a:noFill/>
                </a:ln>
                <a:solidFill>
                  <a:srgbClr val="FFDA53"/>
                </a:solidFill>
                <a:effectLst/>
                <a:uLnTx/>
                <a:uFillTx/>
                <a:latin typeface="Product Sans" panose="020B0403030502040203" pitchFamily="34" charset="0"/>
                <a:ea typeface="Open Sans" charset="0"/>
                <a:cs typeface="Open Sans" charset="0"/>
              </a:rPr>
              <a:t>Strategic Goal</a:t>
            </a:r>
          </a:p>
        </p:txBody>
      </p:sp>
      <p:sp>
        <p:nvSpPr>
          <p:cNvPr id="2" name="Oval 1">
            <a:extLst>
              <a:ext uri="{FF2B5EF4-FFF2-40B4-BE49-F238E27FC236}">
                <a16:creationId xmlns:a16="http://schemas.microsoft.com/office/drawing/2014/main" id="{CD36C151-A18F-6140-891A-3513D80AE614}"/>
              </a:ext>
            </a:extLst>
          </p:cNvPr>
          <p:cNvSpPr/>
          <p:nvPr/>
        </p:nvSpPr>
        <p:spPr>
          <a:xfrm>
            <a:off x="484065" y="2022931"/>
            <a:ext cx="3213292" cy="307848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Preventive, condition monitoring based maintenance</a:t>
            </a:r>
          </a:p>
        </p:txBody>
      </p:sp>
      <p:sp>
        <p:nvSpPr>
          <p:cNvPr id="6" name="Down Arrow 5">
            <a:extLst>
              <a:ext uri="{FF2B5EF4-FFF2-40B4-BE49-F238E27FC236}">
                <a16:creationId xmlns:a16="http://schemas.microsoft.com/office/drawing/2014/main" id="{06F95A83-A386-F84F-9FDA-9621FB1A240C}"/>
              </a:ext>
            </a:extLst>
          </p:cNvPr>
          <p:cNvSpPr/>
          <p:nvPr/>
        </p:nvSpPr>
        <p:spPr>
          <a:xfrm rot="16200000">
            <a:off x="4309348" y="3165930"/>
            <a:ext cx="437183" cy="792480"/>
          </a:xfrm>
          <a:prstGeom prst="downArrow">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 name="Oval 6">
            <a:extLst>
              <a:ext uri="{FF2B5EF4-FFF2-40B4-BE49-F238E27FC236}">
                <a16:creationId xmlns:a16="http://schemas.microsoft.com/office/drawing/2014/main" id="{C392EAC5-B371-5645-BD6E-A9C38A4C1D3A}"/>
              </a:ext>
            </a:extLst>
          </p:cNvPr>
          <p:cNvSpPr/>
          <p:nvPr/>
        </p:nvSpPr>
        <p:spPr>
          <a:xfrm>
            <a:off x="5358523" y="2022931"/>
            <a:ext cx="3213292" cy="3078480"/>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Proactive, reliability based maintenance</a:t>
            </a:r>
          </a:p>
        </p:txBody>
      </p:sp>
    </p:spTree>
    <p:extLst>
      <p:ext uri="{BB962C8B-B14F-4D97-AF65-F5344CB8AC3E}">
        <p14:creationId xmlns:p14="http://schemas.microsoft.com/office/powerpoint/2010/main" val="382564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DE8777-F821-E143-9851-D989885B95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926" y="1351071"/>
            <a:ext cx="872985" cy="872985"/>
          </a:xfrm>
          <a:prstGeom prst="rect">
            <a:avLst/>
          </a:prstGeom>
        </p:spPr>
      </p:pic>
      <p:sp>
        <p:nvSpPr>
          <p:cNvPr id="9" name="Title 1">
            <a:extLst>
              <a:ext uri="{FF2B5EF4-FFF2-40B4-BE49-F238E27FC236}">
                <a16:creationId xmlns:a16="http://schemas.microsoft.com/office/drawing/2014/main" id="{067551E2-082B-694B-B8BD-90CFD0B9D223}"/>
              </a:ext>
            </a:extLst>
          </p:cNvPr>
          <p:cNvSpPr txBox="1">
            <a:spLocks/>
          </p:cNvSpPr>
          <p:nvPr/>
        </p:nvSpPr>
        <p:spPr>
          <a:xfrm>
            <a:off x="1291561" y="1561439"/>
            <a:ext cx="5442471" cy="452249"/>
          </a:xfrm>
          <a:prstGeom prst="rect">
            <a:avLst/>
          </a:prstGeom>
        </p:spPr>
        <p:txBody>
          <a:bodyPr vert="horz" lIns="68580" tIns="34290" rIns="68580" bIns="34290" rtlCol="0" anchor="ctr">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700" spc="-113" dirty="0">
                <a:solidFill>
                  <a:srgbClr val="54849A"/>
                </a:solidFill>
                <a:latin typeface="Open Sans" charset="0"/>
                <a:ea typeface="Open Sans" charset="0"/>
                <a:cs typeface="Open Sans" charset="0"/>
              </a:rPr>
              <a:t>Military Sealift Command</a:t>
            </a:r>
          </a:p>
        </p:txBody>
      </p:sp>
      <p:sp>
        <p:nvSpPr>
          <p:cNvPr id="10" name="Title 1">
            <a:extLst>
              <a:ext uri="{FF2B5EF4-FFF2-40B4-BE49-F238E27FC236}">
                <a16:creationId xmlns:a16="http://schemas.microsoft.com/office/drawing/2014/main" id="{41B5AF50-08F5-CB4D-919E-CDF5F38D8961}"/>
              </a:ext>
            </a:extLst>
          </p:cNvPr>
          <p:cNvSpPr txBox="1">
            <a:spLocks/>
          </p:cNvSpPr>
          <p:nvPr/>
        </p:nvSpPr>
        <p:spPr>
          <a:xfrm>
            <a:off x="405430" y="4009714"/>
            <a:ext cx="8066570" cy="452249"/>
          </a:xfrm>
          <a:prstGeom prst="rect">
            <a:avLst/>
          </a:prstGeom>
        </p:spPr>
        <p:txBody>
          <a:bodyPr vert="horz" lIns="68580" tIns="34290" rIns="68580" bIns="34290" rtlCol="0" anchor="ctr">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solidFill>
                  <a:schemeClr val="bg1">
                    <a:lumMod val="65000"/>
                    <a:lumOff val="35000"/>
                  </a:schemeClr>
                </a:solidFill>
                <a:latin typeface="Open Sans" charset="0"/>
                <a:ea typeface="Open Sans" charset="0"/>
                <a:cs typeface="Open Sans" charset="0"/>
              </a:rPr>
              <a:t>Division of US Navy: Own and operate over 100 ships</a:t>
            </a:r>
          </a:p>
          <a:p>
            <a:endParaRPr lang="en-US" sz="3300" dirty="0">
              <a:solidFill>
                <a:schemeClr val="bg1">
                  <a:lumMod val="65000"/>
                  <a:lumOff val="35000"/>
                </a:schemeClr>
              </a:solidFill>
              <a:latin typeface="Open Sans" charset="0"/>
              <a:ea typeface="Open Sans" charset="0"/>
              <a:cs typeface="Open Sans" charset="0"/>
            </a:endParaRPr>
          </a:p>
          <a:p>
            <a:r>
              <a:rPr lang="en-US" sz="3300" dirty="0">
                <a:solidFill>
                  <a:schemeClr val="bg1">
                    <a:lumMod val="65000"/>
                    <a:lumOff val="35000"/>
                  </a:schemeClr>
                </a:solidFill>
                <a:latin typeface="Open Sans" charset="0"/>
                <a:ea typeface="Open Sans" charset="0"/>
                <a:cs typeface="Open Sans" charset="0"/>
              </a:rPr>
              <a:t>MSC Engineering N7 exercises Technical Authority over maintenance and repair decisions for the fleet. </a:t>
            </a:r>
          </a:p>
          <a:p>
            <a:endParaRPr lang="en-US" sz="2700" spc="-113" dirty="0">
              <a:solidFill>
                <a:schemeClr val="bg1">
                  <a:lumMod val="65000"/>
                  <a:lumOff val="35000"/>
                </a:schemeClr>
              </a:solidFill>
              <a:latin typeface="Open Sans" charset="0"/>
              <a:ea typeface="Open Sans" charset="0"/>
              <a:cs typeface="Open Sans" charset="0"/>
            </a:endParaRPr>
          </a:p>
        </p:txBody>
      </p:sp>
      <p:sp>
        <p:nvSpPr>
          <p:cNvPr id="11" name="Title 1">
            <a:extLst>
              <a:ext uri="{FF2B5EF4-FFF2-40B4-BE49-F238E27FC236}">
                <a16:creationId xmlns:a16="http://schemas.microsoft.com/office/drawing/2014/main" id="{5DA347AA-62DB-8F4A-8A82-9C884BBBF732}"/>
              </a:ext>
            </a:extLst>
          </p:cNvPr>
          <p:cNvSpPr txBox="1">
            <a:spLocks/>
          </p:cNvSpPr>
          <p:nvPr/>
        </p:nvSpPr>
        <p:spPr>
          <a:xfrm>
            <a:off x="2581986" y="1144304"/>
            <a:ext cx="6335947" cy="41353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3300" dirty="0">
                <a:solidFill>
                  <a:srgbClr val="FFDA53"/>
                </a:solidFill>
                <a:latin typeface="Product Sans" panose="020B0403030502040203" pitchFamily="34" charset="0"/>
                <a:ea typeface="Open Sans" charset="0"/>
                <a:cs typeface="Open Sans" charset="0"/>
              </a:rPr>
              <a:t>Background</a:t>
            </a:r>
          </a:p>
        </p:txBody>
      </p:sp>
      <p:pic>
        <p:nvPicPr>
          <p:cNvPr id="2" name="Picture 1">
            <a:extLst>
              <a:ext uri="{FF2B5EF4-FFF2-40B4-BE49-F238E27FC236}">
                <a16:creationId xmlns:a16="http://schemas.microsoft.com/office/drawing/2014/main" id="{A52E77D3-AEB8-CA43-8F38-AFD8ED834E2A}"/>
              </a:ext>
            </a:extLst>
          </p:cNvPr>
          <p:cNvPicPr>
            <a:picLocks noChangeAspect="1"/>
          </p:cNvPicPr>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168113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299880-F423-DF4E-9BC7-A79B17DA49D5}"/>
              </a:ext>
            </a:extLst>
          </p:cNvPr>
          <p:cNvSpPr txBox="1"/>
          <p:nvPr/>
        </p:nvSpPr>
        <p:spPr>
          <a:xfrm>
            <a:off x="742252" y="4600911"/>
            <a:ext cx="1524000" cy="276999"/>
          </a:xfrm>
          <a:prstGeom prst="rect">
            <a:avLst/>
          </a:prstGeom>
          <a:noFill/>
        </p:spPr>
        <p:txBody>
          <a:bodyPr wrap="square" rtlCol="0">
            <a:spAutoFit/>
          </a:bodyPr>
          <a:lstStyle/>
          <a:p>
            <a:pPr algn="ctr"/>
            <a:r>
              <a:rPr lang="en-US" sz="1200" b="1" i="1" dirty="0">
                <a:latin typeface="Century Gothic" panose="020B0502020202020204" pitchFamily="34" charset="0"/>
              </a:rPr>
              <a:t>Panelist</a:t>
            </a:r>
          </a:p>
        </p:txBody>
      </p:sp>
      <p:cxnSp>
        <p:nvCxnSpPr>
          <p:cNvPr id="5" name="Straight Connector 4">
            <a:extLst>
              <a:ext uri="{FF2B5EF4-FFF2-40B4-BE49-F238E27FC236}">
                <a16:creationId xmlns:a16="http://schemas.microsoft.com/office/drawing/2014/main" id="{4F44608E-C54B-454C-8E3F-983CD927DE8A}"/>
              </a:ext>
            </a:extLst>
          </p:cNvPr>
          <p:cNvCxnSpPr>
            <a:cxnSpLocks/>
          </p:cNvCxnSpPr>
          <p:nvPr/>
        </p:nvCxnSpPr>
        <p:spPr>
          <a:xfrm>
            <a:off x="2743200" y="1967412"/>
            <a:ext cx="0" cy="4743824"/>
          </a:xfrm>
          <a:prstGeom prst="line">
            <a:avLst/>
          </a:prstGeom>
          <a:ln>
            <a:solidFill>
              <a:schemeClr val="bg1">
                <a:lumMod val="85000"/>
              </a:schemeClr>
            </a:solidFill>
          </a:ln>
          <a:effectLst/>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979B836E-D5DC-F041-84E5-D501CDC21E8C}"/>
              </a:ext>
            </a:extLst>
          </p:cNvPr>
          <p:cNvSpPr txBox="1"/>
          <p:nvPr/>
        </p:nvSpPr>
        <p:spPr>
          <a:xfrm>
            <a:off x="419231" y="6248400"/>
            <a:ext cx="2235487" cy="430887"/>
          </a:xfrm>
          <a:prstGeom prst="rect">
            <a:avLst/>
          </a:prstGeom>
          <a:noFill/>
        </p:spPr>
        <p:txBody>
          <a:bodyPr wrap="square" rtlCol="0">
            <a:spAutoFit/>
          </a:bodyPr>
          <a:lstStyle/>
          <a:p>
            <a:pPr algn="ctr"/>
            <a:r>
              <a:rPr lang="en-US" sz="1100" dirty="0">
                <a:latin typeface="Century Gothic" panose="020B0502020202020204" pitchFamily="34" charset="0"/>
              </a:rPr>
              <a:t>Jia Jian “JJ” Shen</a:t>
            </a:r>
          </a:p>
          <a:p>
            <a:pPr algn="ctr"/>
            <a:r>
              <a:rPr lang="en-US" sz="1100" i="1" dirty="0">
                <a:latin typeface="Century Gothic" panose="020B0502020202020204" pitchFamily="34" charset="0"/>
              </a:rPr>
              <a:t>FDA</a:t>
            </a:r>
          </a:p>
        </p:txBody>
      </p:sp>
      <p:sp>
        <p:nvSpPr>
          <p:cNvPr id="7" name="TextBox 6">
            <a:extLst>
              <a:ext uri="{FF2B5EF4-FFF2-40B4-BE49-F238E27FC236}">
                <a16:creationId xmlns:a16="http://schemas.microsoft.com/office/drawing/2014/main" id="{E9ADB8AC-D451-4041-908B-4DE8E4A11C72}"/>
              </a:ext>
            </a:extLst>
          </p:cNvPr>
          <p:cNvSpPr txBox="1"/>
          <p:nvPr/>
        </p:nvSpPr>
        <p:spPr>
          <a:xfrm>
            <a:off x="774974" y="2299900"/>
            <a:ext cx="1524000" cy="276999"/>
          </a:xfrm>
          <a:prstGeom prst="rect">
            <a:avLst/>
          </a:prstGeom>
          <a:noFill/>
        </p:spPr>
        <p:txBody>
          <a:bodyPr wrap="square" rtlCol="0">
            <a:spAutoFit/>
          </a:bodyPr>
          <a:lstStyle/>
          <a:p>
            <a:pPr algn="ctr"/>
            <a:r>
              <a:rPr lang="en-US" sz="1200" b="1" i="1" dirty="0">
                <a:latin typeface="Century Gothic" panose="020B0502020202020204" pitchFamily="34" charset="0"/>
              </a:rPr>
              <a:t>Panelist</a:t>
            </a:r>
          </a:p>
        </p:txBody>
      </p:sp>
      <p:sp>
        <p:nvSpPr>
          <p:cNvPr id="8" name="TextBox 7">
            <a:extLst>
              <a:ext uri="{FF2B5EF4-FFF2-40B4-BE49-F238E27FC236}">
                <a16:creationId xmlns:a16="http://schemas.microsoft.com/office/drawing/2014/main" id="{7E45B38D-64FB-6741-955D-4C2277C29FCE}"/>
              </a:ext>
            </a:extLst>
          </p:cNvPr>
          <p:cNvSpPr txBox="1"/>
          <p:nvPr/>
        </p:nvSpPr>
        <p:spPr>
          <a:xfrm>
            <a:off x="392224" y="3991753"/>
            <a:ext cx="2235487" cy="430887"/>
          </a:xfrm>
          <a:prstGeom prst="rect">
            <a:avLst/>
          </a:prstGeom>
          <a:noFill/>
        </p:spPr>
        <p:txBody>
          <a:bodyPr wrap="square" rtlCol="0">
            <a:spAutoFit/>
          </a:bodyPr>
          <a:lstStyle/>
          <a:p>
            <a:pPr algn="ctr"/>
            <a:r>
              <a:rPr lang="en-US" sz="1100" dirty="0">
                <a:latin typeface="Century Gothic" panose="020B0502020202020204" pitchFamily="34" charset="0"/>
              </a:rPr>
              <a:t>Alicia Saucedo de Flores</a:t>
            </a:r>
            <a:endParaRPr lang="en-US" sz="1100" i="1" dirty="0">
              <a:latin typeface="Century Gothic" panose="020B0502020202020204" pitchFamily="34" charset="0"/>
            </a:endParaRPr>
          </a:p>
          <a:p>
            <a:pPr algn="ctr"/>
            <a:r>
              <a:rPr lang="en-US" sz="1100" i="1" dirty="0">
                <a:latin typeface="Century Gothic" panose="020B0502020202020204" pitchFamily="34" charset="0"/>
              </a:rPr>
              <a:t>GSA OCFO</a:t>
            </a:r>
          </a:p>
        </p:txBody>
      </p:sp>
      <p:sp>
        <p:nvSpPr>
          <p:cNvPr id="9" name="TextBox 8">
            <a:extLst>
              <a:ext uri="{FF2B5EF4-FFF2-40B4-BE49-F238E27FC236}">
                <a16:creationId xmlns:a16="http://schemas.microsoft.com/office/drawing/2014/main" id="{41CC7641-7047-774D-A832-381FFB5ACC13}"/>
              </a:ext>
            </a:extLst>
          </p:cNvPr>
          <p:cNvSpPr txBox="1"/>
          <p:nvPr/>
        </p:nvSpPr>
        <p:spPr>
          <a:xfrm>
            <a:off x="317240" y="1002234"/>
            <a:ext cx="8509525" cy="738664"/>
          </a:xfrm>
          <a:prstGeom prst="rect">
            <a:avLst/>
          </a:prstGeom>
          <a:solidFill>
            <a:schemeClr val="accent4">
              <a:lumMod val="20000"/>
              <a:lumOff val="80000"/>
            </a:schemeClr>
          </a:solidFill>
          <a:ln w="12700">
            <a:solidFill>
              <a:schemeClr val="bg1">
                <a:lumMod val="85000"/>
              </a:schemeClr>
            </a:solidFill>
          </a:ln>
        </p:spPr>
        <p:txBody>
          <a:bodyPr wrap="square" rtlCol="0">
            <a:spAutoFit/>
          </a:bodyPr>
          <a:lstStyle/>
          <a:p>
            <a:r>
              <a:rPr lang="en-US" sz="1400" b="1" dirty="0">
                <a:latin typeface="Century Gothic" panose="020B0502020202020204" pitchFamily="34" charset="0"/>
              </a:rPr>
              <a:t>This panel will begin with OMB's guidance on automation to move from low value to high-value work, and explain how to navigate the major phases of the RPA life cycle: candidate process assessment, IT platform and security, and ongoing operations management.</a:t>
            </a:r>
            <a:r>
              <a:rPr lang="en-US" sz="1400" dirty="0">
                <a:latin typeface="Century Gothic" panose="020B0502020202020204" pitchFamily="34" charset="0"/>
              </a:rPr>
              <a:t>  </a:t>
            </a:r>
          </a:p>
        </p:txBody>
      </p:sp>
      <p:sp>
        <p:nvSpPr>
          <p:cNvPr id="10" name="Rectangle 9">
            <a:extLst>
              <a:ext uri="{FF2B5EF4-FFF2-40B4-BE49-F238E27FC236}">
                <a16:creationId xmlns:a16="http://schemas.microsoft.com/office/drawing/2014/main" id="{911A4612-6385-6B49-9D1F-09AD2D7769AE}"/>
              </a:ext>
            </a:extLst>
          </p:cNvPr>
          <p:cNvSpPr/>
          <p:nvPr/>
        </p:nvSpPr>
        <p:spPr>
          <a:xfrm>
            <a:off x="1" y="1"/>
            <a:ext cx="9144000" cy="9151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latin typeface="Century Gothic" panose="020B0502020202020204" pitchFamily="34" charset="0"/>
              </a:rPr>
              <a:t>   Robotics Process Automation (RPA) Implementation Lifecycle Panel</a:t>
            </a:r>
          </a:p>
        </p:txBody>
      </p:sp>
      <p:sp>
        <p:nvSpPr>
          <p:cNvPr id="11" name="Rectangle 10">
            <a:extLst>
              <a:ext uri="{FF2B5EF4-FFF2-40B4-BE49-F238E27FC236}">
                <a16:creationId xmlns:a16="http://schemas.microsoft.com/office/drawing/2014/main" id="{099AF998-2858-A148-BECD-9970046DBDF3}"/>
              </a:ext>
            </a:extLst>
          </p:cNvPr>
          <p:cNvSpPr/>
          <p:nvPr/>
        </p:nvSpPr>
        <p:spPr>
          <a:xfrm>
            <a:off x="2831683" y="1903062"/>
            <a:ext cx="5988867" cy="2847102"/>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latin typeface="Century Gothic" panose="020B0502020202020204" pitchFamily="34" charset="0"/>
              </a:rPr>
              <a:t>Alicia Saucedo de Flores – </a:t>
            </a:r>
            <a:r>
              <a:rPr lang="en-US" sz="1200" i="1" dirty="0">
                <a:solidFill>
                  <a:schemeClr val="tx1"/>
                </a:solidFill>
                <a:latin typeface="Century Gothic" panose="020B0502020202020204" pitchFamily="34" charset="0"/>
              </a:rPr>
              <a:t>GSA OCFO</a:t>
            </a:r>
          </a:p>
          <a:p>
            <a:endParaRPr lang="en-US" sz="1200" i="1" dirty="0">
              <a:solidFill>
                <a:schemeClr val="tx1"/>
              </a:solidFill>
              <a:latin typeface="Century Gothic" panose="020B0502020202020204" pitchFamily="34" charset="0"/>
            </a:endParaRPr>
          </a:p>
          <a:p>
            <a:r>
              <a:rPr lang="en-US" sz="1200" b="1" dirty="0">
                <a:solidFill>
                  <a:schemeClr val="tx1"/>
                </a:solidFill>
                <a:latin typeface="Century Gothic" panose="020B0502020202020204" pitchFamily="34" charset="0"/>
              </a:rPr>
              <a:t>Alicia </a:t>
            </a:r>
            <a:r>
              <a:rPr lang="en-US" sz="1200" dirty="0">
                <a:solidFill>
                  <a:schemeClr val="tx1"/>
                </a:solidFill>
                <a:latin typeface="Century Gothic" panose="020B0502020202020204" pitchFamily="34" charset="0"/>
              </a:rPr>
              <a:t>was named the Zone 1 Director of the OCFO’s Regional Financial Operations Division in 2015. In this role, she administers the comprehensive regional financial management program and advises senior regional officials on all PBS budget-related matters for Regions 1, 2, 3 &amp; 5.</a:t>
            </a:r>
          </a:p>
          <a:p>
            <a:r>
              <a:rPr lang="en-US" sz="1200" dirty="0">
                <a:solidFill>
                  <a:schemeClr val="tx1"/>
                </a:solidFill>
                <a:latin typeface="Century Gothic" panose="020B0502020202020204" pitchFamily="34" charset="0"/>
              </a:rPr>
              <a:t>Alicia joined GSA in 1993 as an Financial Program Analyst and has served as an Asset Manager, Portfolio Financial Advisor, Revenue Manager, Budget Branch Chief and from 2011 till her Zone Director appointment she served as Director of the Budget and Financial Management Division in Region 5. Alicia also serves as a budget subject matter expert to several GSA national teams.</a:t>
            </a:r>
          </a:p>
          <a:p>
            <a:r>
              <a:rPr lang="en-US" sz="1200" dirty="0">
                <a:solidFill>
                  <a:schemeClr val="tx1"/>
                </a:solidFill>
                <a:latin typeface="Century Gothic" panose="020B0502020202020204" pitchFamily="34" charset="0"/>
              </a:rPr>
              <a:t>Alicia earned her Bachelor’s Degree in Finance from the University of Illinois at Chicago and her Master’s in Business Administration from DePaul University.  She is also a graduate of GSA’s Advanced Leadership Development Program and a Senior Government Fellow. </a:t>
            </a:r>
          </a:p>
          <a:p>
            <a:br>
              <a:rPr lang="en-US" sz="900" dirty="0">
                <a:solidFill>
                  <a:schemeClr val="tx1"/>
                </a:solidFill>
                <a:latin typeface="Century Gothic" panose="020B0502020202020204" pitchFamily="34" charset="0"/>
              </a:rPr>
            </a:br>
            <a:endParaRPr lang="en-US" sz="900" i="1" dirty="0">
              <a:solidFill>
                <a:schemeClr val="tx1"/>
              </a:solidFill>
              <a:latin typeface="Century Gothic" panose="020B0502020202020204" pitchFamily="34" charset="0"/>
            </a:endParaRPr>
          </a:p>
        </p:txBody>
      </p:sp>
      <p:sp>
        <p:nvSpPr>
          <p:cNvPr id="12" name="Rectangle 11">
            <a:extLst>
              <a:ext uri="{FF2B5EF4-FFF2-40B4-BE49-F238E27FC236}">
                <a16:creationId xmlns:a16="http://schemas.microsoft.com/office/drawing/2014/main" id="{8B395BA1-64DA-A54C-8845-A6DA60888CF7}"/>
              </a:ext>
            </a:extLst>
          </p:cNvPr>
          <p:cNvSpPr/>
          <p:nvPr/>
        </p:nvSpPr>
        <p:spPr>
          <a:xfrm>
            <a:off x="2831683" y="4809889"/>
            <a:ext cx="5988867" cy="1663243"/>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latin typeface="Century Gothic" panose="020B0502020202020204" pitchFamily="34" charset="0"/>
              </a:rPr>
              <a:t>Jia Jian “JJ” Shen – </a:t>
            </a:r>
            <a:r>
              <a:rPr lang="en-US" sz="1200" i="1" dirty="0">
                <a:solidFill>
                  <a:schemeClr val="tx1"/>
                </a:solidFill>
                <a:latin typeface="Century Gothic" panose="020B0502020202020204" pitchFamily="34" charset="0"/>
              </a:rPr>
              <a:t>FDA</a:t>
            </a:r>
          </a:p>
          <a:p>
            <a:endParaRPr lang="en-US" sz="1200" b="1" dirty="0">
              <a:solidFill>
                <a:schemeClr val="tx1"/>
              </a:solidFill>
              <a:latin typeface="Century Gothic" panose="020B0502020202020204" pitchFamily="34" charset="0"/>
            </a:endParaRPr>
          </a:p>
          <a:p>
            <a:r>
              <a:rPr lang="en-US" sz="1200" b="1" dirty="0">
                <a:solidFill>
                  <a:schemeClr val="tx1"/>
                </a:solidFill>
                <a:latin typeface="Century Gothic" panose="020B0502020202020204" pitchFamily="34" charset="0"/>
              </a:rPr>
              <a:t>JJ </a:t>
            </a:r>
            <a:r>
              <a:rPr lang="en-US" sz="1200" dirty="0">
                <a:solidFill>
                  <a:schemeClr val="tx1"/>
                </a:solidFill>
                <a:latin typeface="Century Gothic" panose="020B0502020202020204" pitchFamily="34" charset="0"/>
              </a:rPr>
              <a:t>has been with the FDA for over 4 years.  He is currently a Project Management Officer with Office of Business Informatics where he manages service delivery for Integrity Service Master Data Management. JJ provides recommendations and facilitates the improvement of Master Data quality through a several initiatives within CDER.</a:t>
            </a:r>
            <a:endParaRPr lang="en-US" sz="1200" i="1" dirty="0">
              <a:solidFill>
                <a:schemeClr val="tx1"/>
              </a:solidFill>
              <a:latin typeface="Century Gothic" panose="020B0502020202020204" pitchFamily="34" charset="0"/>
            </a:endParaRPr>
          </a:p>
          <a:p>
            <a:endParaRPr lang="en-US" sz="900" i="1" dirty="0">
              <a:solidFill>
                <a:schemeClr val="tx1"/>
              </a:solidFill>
              <a:latin typeface="Century Gothic" panose="020B0502020202020204" pitchFamily="34" charset="0"/>
            </a:endParaRPr>
          </a:p>
          <a:p>
            <a:endParaRPr lang="en-US" sz="900" i="1" dirty="0">
              <a:solidFill>
                <a:schemeClr val="tx1"/>
              </a:solidFill>
              <a:latin typeface="Century Gothic" panose="020B0502020202020204" pitchFamily="34" charset="0"/>
            </a:endParaRPr>
          </a:p>
        </p:txBody>
      </p:sp>
      <p:cxnSp>
        <p:nvCxnSpPr>
          <p:cNvPr id="13" name="Straight Connector 12">
            <a:extLst>
              <a:ext uri="{FF2B5EF4-FFF2-40B4-BE49-F238E27FC236}">
                <a16:creationId xmlns:a16="http://schemas.microsoft.com/office/drawing/2014/main" id="{3E4E8B69-5712-9A47-BFEC-F301AFFC9E39}"/>
              </a:ext>
            </a:extLst>
          </p:cNvPr>
          <p:cNvCxnSpPr>
            <a:cxnSpLocks/>
          </p:cNvCxnSpPr>
          <p:nvPr/>
        </p:nvCxnSpPr>
        <p:spPr>
          <a:xfrm>
            <a:off x="104328" y="4600911"/>
            <a:ext cx="252338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D714F49A-FD23-734C-8E59-0BB1C4526933}"/>
              </a:ext>
            </a:extLst>
          </p:cNvPr>
          <p:cNvPicPr preferRelativeResize="0">
            <a:picLocks/>
          </p:cNvPicPr>
          <p:nvPr/>
        </p:nvPicPr>
        <p:blipFill>
          <a:blip r:embed="rId2"/>
          <a:stretch>
            <a:fillRect/>
          </a:stretch>
        </p:blipFill>
        <p:spPr>
          <a:xfrm>
            <a:off x="909892" y="2623049"/>
            <a:ext cx="1188720" cy="1371600"/>
          </a:xfrm>
          <a:prstGeom prst="rect">
            <a:avLst/>
          </a:prstGeom>
        </p:spPr>
      </p:pic>
      <p:pic>
        <p:nvPicPr>
          <p:cNvPr id="18" name="Picture 17">
            <a:extLst>
              <a:ext uri="{FF2B5EF4-FFF2-40B4-BE49-F238E27FC236}">
                <a16:creationId xmlns:a16="http://schemas.microsoft.com/office/drawing/2014/main" id="{2AF01107-1851-184C-A7FB-EDB05C788732}"/>
              </a:ext>
            </a:extLst>
          </p:cNvPr>
          <p:cNvPicPr preferRelativeResize="0">
            <a:picLocks/>
          </p:cNvPicPr>
          <p:nvPr/>
        </p:nvPicPr>
        <p:blipFill>
          <a:blip r:embed="rId3"/>
          <a:stretch>
            <a:fillRect/>
          </a:stretch>
        </p:blipFill>
        <p:spPr>
          <a:xfrm>
            <a:off x="909892" y="4891091"/>
            <a:ext cx="1188720" cy="1371600"/>
          </a:xfrm>
          <a:prstGeom prst="rect">
            <a:avLst/>
          </a:prstGeom>
        </p:spPr>
      </p:pic>
    </p:spTree>
    <p:extLst>
      <p:ext uri="{BB962C8B-B14F-4D97-AF65-F5344CB8AC3E}">
        <p14:creationId xmlns:p14="http://schemas.microsoft.com/office/powerpoint/2010/main" val="24801640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4E872C5-B4A4-1C4A-B00A-3EE8BCFBC466}"/>
              </a:ext>
            </a:extLst>
          </p:cNvPr>
          <p:cNvSpPr txBox="1">
            <a:spLocks/>
          </p:cNvSpPr>
          <p:nvPr/>
        </p:nvSpPr>
        <p:spPr>
          <a:xfrm>
            <a:off x="2590666" y="993428"/>
            <a:ext cx="6335947" cy="41353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3300" dirty="0">
                <a:solidFill>
                  <a:srgbClr val="FFDA53"/>
                </a:solidFill>
                <a:latin typeface="Product Sans" panose="020B0403030502040203" pitchFamily="34" charset="0"/>
                <a:ea typeface="Open Sans" charset="0"/>
                <a:cs typeface="Open Sans" charset="0"/>
              </a:rPr>
              <a:t>Problem</a:t>
            </a:r>
          </a:p>
        </p:txBody>
      </p:sp>
      <p:pic>
        <p:nvPicPr>
          <p:cNvPr id="2" name="Picture 1">
            <a:extLst>
              <a:ext uri="{FF2B5EF4-FFF2-40B4-BE49-F238E27FC236}">
                <a16:creationId xmlns:a16="http://schemas.microsoft.com/office/drawing/2014/main" id="{54B4321D-DBE8-A441-B37B-D4FF317CA369}"/>
              </a:ext>
            </a:extLst>
          </p:cNvPr>
          <p:cNvPicPr>
            <a:picLocks noChangeAspect="1"/>
          </p:cNvPicPr>
          <p:nvPr/>
        </p:nvPicPr>
        <p:blipFill>
          <a:blip r:embed="rId3"/>
          <a:stretch>
            <a:fillRect/>
          </a:stretch>
        </p:blipFill>
        <p:spPr>
          <a:xfrm>
            <a:off x="5758639" y="2173705"/>
            <a:ext cx="2853352" cy="1755458"/>
          </a:xfrm>
          <a:prstGeom prst="rect">
            <a:avLst/>
          </a:prstGeom>
        </p:spPr>
      </p:pic>
      <p:sp>
        <p:nvSpPr>
          <p:cNvPr id="18" name="Title 1">
            <a:extLst>
              <a:ext uri="{FF2B5EF4-FFF2-40B4-BE49-F238E27FC236}">
                <a16:creationId xmlns:a16="http://schemas.microsoft.com/office/drawing/2014/main" id="{0601D074-2D3E-084D-B569-4100FCD8017B}"/>
              </a:ext>
            </a:extLst>
          </p:cNvPr>
          <p:cNvSpPr txBox="1">
            <a:spLocks/>
          </p:cNvSpPr>
          <p:nvPr/>
        </p:nvSpPr>
        <p:spPr>
          <a:xfrm>
            <a:off x="402596" y="1674265"/>
            <a:ext cx="5356043" cy="3450211"/>
          </a:xfrm>
          <a:prstGeom prst="rect">
            <a:avLst/>
          </a:prstGeom>
        </p:spPr>
        <p:txBody>
          <a:bodyPr vert="horz" lIns="68580" tIns="34290" rIns="68580" bIns="34290" rtlCol="0" anchor="ctr">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700" dirty="0">
                <a:solidFill>
                  <a:schemeClr val="bg1">
                    <a:lumMod val="65000"/>
                    <a:lumOff val="35000"/>
                  </a:schemeClr>
                </a:solidFill>
                <a:latin typeface="Open Sans" charset="0"/>
                <a:ea typeface="Open Sans" charset="0"/>
                <a:cs typeface="Open Sans" charset="0"/>
              </a:rPr>
              <a:t>800,000+ maintenance documents in unstructured format with valuable information</a:t>
            </a:r>
          </a:p>
          <a:p>
            <a:endParaRPr lang="en-US" sz="2700" dirty="0">
              <a:solidFill>
                <a:schemeClr val="bg1">
                  <a:lumMod val="65000"/>
                  <a:lumOff val="35000"/>
                </a:schemeClr>
              </a:solidFill>
              <a:latin typeface="Open Sans" charset="0"/>
              <a:ea typeface="Open Sans" charset="0"/>
              <a:cs typeface="Open Sans" charset="0"/>
            </a:endParaRPr>
          </a:p>
          <a:p>
            <a:endParaRPr lang="en-US" sz="2700" dirty="0">
              <a:solidFill>
                <a:schemeClr val="bg1">
                  <a:lumMod val="65000"/>
                  <a:lumOff val="35000"/>
                </a:schemeClr>
              </a:solidFill>
              <a:latin typeface="Open Sans" charset="0"/>
              <a:ea typeface="Open Sans" charset="0"/>
              <a:cs typeface="Open Sans" charset="0"/>
            </a:endParaRPr>
          </a:p>
        </p:txBody>
      </p:sp>
      <p:pic>
        <p:nvPicPr>
          <p:cNvPr id="3" name="Picture 2">
            <a:extLst>
              <a:ext uri="{FF2B5EF4-FFF2-40B4-BE49-F238E27FC236}">
                <a16:creationId xmlns:a16="http://schemas.microsoft.com/office/drawing/2014/main" id="{7DB41B03-DDA0-DA44-8BAC-63389DF58A35}"/>
              </a:ext>
            </a:extLst>
          </p:cNvPr>
          <p:cNvPicPr>
            <a:picLocks noChangeAspect="1"/>
          </p:cNvPicPr>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8197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DE8777-F821-E143-9851-D989885B95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246" y="1053891"/>
            <a:ext cx="589614" cy="589614"/>
          </a:xfrm>
          <a:prstGeom prst="rect">
            <a:avLst/>
          </a:prstGeom>
        </p:spPr>
      </p:pic>
      <p:sp>
        <p:nvSpPr>
          <p:cNvPr id="10" name="Title 1">
            <a:extLst>
              <a:ext uri="{FF2B5EF4-FFF2-40B4-BE49-F238E27FC236}">
                <a16:creationId xmlns:a16="http://schemas.microsoft.com/office/drawing/2014/main" id="{41B5AF50-08F5-CB4D-919E-CDF5F38D8961}"/>
              </a:ext>
            </a:extLst>
          </p:cNvPr>
          <p:cNvSpPr txBox="1">
            <a:spLocks/>
          </p:cNvSpPr>
          <p:nvPr/>
        </p:nvSpPr>
        <p:spPr>
          <a:xfrm>
            <a:off x="321018" y="1979019"/>
            <a:ext cx="5350165" cy="3450211"/>
          </a:xfrm>
          <a:prstGeom prst="rect">
            <a:avLst/>
          </a:prstGeom>
        </p:spPr>
        <p:txBody>
          <a:bodyPr vert="horz" lIns="68580" tIns="34290" rIns="68580" bIns="34290" rtlCol="0" anchor="ctr">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700" dirty="0">
                <a:solidFill>
                  <a:schemeClr val="bg1">
                    <a:lumMod val="65000"/>
                    <a:lumOff val="35000"/>
                  </a:schemeClr>
                </a:solidFill>
                <a:latin typeface="Open Sans" charset="0"/>
                <a:ea typeface="Open Sans" charset="0"/>
                <a:cs typeface="Open Sans" charset="0"/>
              </a:rPr>
              <a:t>Need to extract the information</a:t>
            </a:r>
          </a:p>
          <a:p>
            <a:endParaRPr lang="en-US" sz="2700" dirty="0">
              <a:solidFill>
                <a:schemeClr val="bg1">
                  <a:lumMod val="65000"/>
                  <a:lumOff val="35000"/>
                </a:schemeClr>
              </a:solidFill>
              <a:latin typeface="Open Sans" charset="0"/>
              <a:ea typeface="Open Sans" charset="0"/>
              <a:cs typeface="Open Sans" charset="0"/>
            </a:endParaRPr>
          </a:p>
          <a:p>
            <a:r>
              <a:rPr lang="en-US" sz="2700" dirty="0">
                <a:solidFill>
                  <a:schemeClr val="bg1">
                    <a:lumMod val="65000"/>
                    <a:lumOff val="35000"/>
                  </a:schemeClr>
                </a:solidFill>
                <a:latin typeface="Open Sans" charset="0"/>
                <a:ea typeface="Open Sans" charset="0"/>
                <a:cs typeface="Open Sans" charset="0"/>
              </a:rPr>
              <a:t>Combine it with other meta data in the MSC Maintenance Management database </a:t>
            </a:r>
          </a:p>
          <a:p>
            <a:endParaRPr lang="en-US" sz="2700" dirty="0">
              <a:solidFill>
                <a:schemeClr val="bg1">
                  <a:lumMod val="65000"/>
                  <a:lumOff val="35000"/>
                </a:schemeClr>
              </a:solidFill>
              <a:latin typeface="Open Sans" charset="0"/>
              <a:ea typeface="Open Sans" charset="0"/>
              <a:cs typeface="Open Sans" charset="0"/>
            </a:endParaRPr>
          </a:p>
          <a:p>
            <a:r>
              <a:rPr lang="en-US" sz="2700" dirty="0">
                <a:solidFill>
                  <a:schemeClr val="bg1">
                    <a:lumMod val="65000"/>
                    <a:lumOff val="35000"/>
                  </a:schemeClr>
                </a:solidFill>
                <a:latin typeface="Open Sans" charset="0"/>
                <a:ea typeface="Open Sans" charset="0"/>
                <a:cs typeface="Open Sans" charset="0"/>
              </a:rPr>
              <a:t>So efficient analysis could be performed</a:t>
            </a:r>
          </a:p>
          <a:p>
            <a:endParaRPr lang="en-US" sz="2700" dirty="0">
              <a:solidFill>
                <a:schemeClr val="bg1">
                  <a:lumMod val="65000"/>
                  <a:lumOff val="35000"/>
                </a:schemeClr>
              </a:solidFill>
              <a:latin typeface="Open Sans" charset="0"/>
              <a:ea typeface="Open Sans" charset="0"/>
              <a:cs typeface="Open Sans" charset="0"/>
            </a:endParaRPr>
          </a:p>
        </p:txBody>
      </p:sp>
      <p:sp>
        <p:nvSpPr>
          <p:cNvPr id="11" name="Title 1">
            <a:extLst>
              <a:ext uri="{FF2B5EF4-FFF2-40B4-BE49-F238E27FC236}">
                <a16:creationId xmlns:a16="http://schemas.microsoft.com/office/drawing/2014/main" id="{5DA347AA-62DB-8F4A-8A82-9C884BBBF732}"/>
              </a:ext>
            </a:extLst>
          </p:cNvPr>
          <p:cNvSpPr txBox="1">
            <a:spLocks/>
          </p:cNvSpPr>
          <p:nvPr/>
        </p:nvSpPr>
        <p:spPr>
          <a:xfrm>
            <a:off x="2581986" y="1144304"/>
            <a:ext cx="6335947" cy="41353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3300" dirty="0">
                <a:solidFill>
                  <a:srgbClr val="FFDA53"/>
                </a:solidFill>
                <a:latin typeface="Product Sans" panose="020B0403030502040203" pitchFamily="34" charset="0"/>
                <a:ea typeface="Open Sans" charset="0"/>
                <a:cs typeface="Open Sans" charset="0"/>
              </a:rPr>
              <a:t>Task</a:t>
            </a:r>
          </a:p>
        </p:txBody>
      </p:sp>
      <p:pic>
        <p:nvPicPr>
          <p:cNvPr id="6" name="Picture 5">
            <a:extLst>
              <a:ext uri="{FF2B5EF4-FFF2-40B4-BE49-F238E27FC236}">
                <a16:creationId xmlns:a16="http://schemas.microsoft.com/office/drawing/2014/main" id="{139BE3E5-1D2E-904E-8C34-F13A46E0C643}"/>
              </a:ext>
            </a:extLst>
          </p:cNvPr>
          <p:cNvPicPr>
            <a:picLocks noChangeAspect="1"/>
          </p:cNvPicPr>
          <p:nvPr/>
        </p:nvPicPr>
        <p:blipFill>
          <a:blip r:embed="rId4"/>
          <a:stretch>
            <a:fillRect/>
          </a:stretch>
        </p:blipFill>
        <p:spPr>
          <a:xfrm>
            <a:off x="5758639" y="1875532"/>
            <a:ext cx="2853352" cy="1755458"/>
          </a:xfrm>
          <a:prstGeom prst="rect">
            <a:avLst/>
          </a:prstGeom>
        </p:spPr>
      </p:pic>
      <p:pic>
        <p:nvPicPr>
          <p:cNvPr id="7" name="Picture 6">
            <a:extLst>
              <a:ext uri="{FF2B5EF4-FFF2-40B4-BE49-F238E27FC236}">
                <a16:creationId xmlns:a16="http://schemas.microsoft.com/office/drawing/2014/main" id="{9E0D2B81-01A7-544E-8DFD-3CEFD7C64770}"/>
              </a:ext>
            </a:extLst>
          </p:cNvPr>
          <p:cNvPicPr>
            <a:picLocks noChangeAspect="1"/>
          </p:cNvPicPr>
          <p:nvPr/>
        </p:nvPicPr>
        <p:blipFill>
          <a:blip r:embed="rId5"/>
          <a:stretch>
            <a:fillRect/>
          </a:stretch>
        </p:blipFill>
        <p:spPr>
          <a:xfrm>
            <a:off x="6542560" y="4427219"/>
            <a:ext cx="1346467" cy="371439"/>
          </a:xfrm>
          <a:prstGeom prst="rect">
            <a:avLst/>
          </a:prstGeom>
        </p:spPr>
      </p:pic>
      <p:sp>
        <p:nvSpPr>
          <p:cNvPr id="9" name="Down Arrow 8">
            <a:extLst>
              <a:ext uri="{FF2B5EF4-FFF2-40B4-BE49-F238E27FC236}">
                <a16:creationId xmlns:a16="http://schemas.microsoft.com/office/drawing/2014/main" id="{51285750-FA29-A24A-9B99-7F804E9B769C}"/>
              </a:ext>
            </a:extLst>
          </p:cNvPr>
          <p:cNvSpPr/>
          <p:nvPr/>
        </p:nvSpPr>
        <p:spPr>
          <a:xfrm>
            <a:off x="6720840" y="3838635"/>
            <a:ext cx="320040" cy="380941"/>
          </a:xfrm>
          <a:prstGeom prst="downArrow">
            <a:avLst/>
          </a:prstGeom>
          <a:gradFill flip="none" rotWithShape="1">
            <a:gsLst>
              <a:gs pos="0">
                <a:schemeClr val="tx1">
                  <a:lumMod val="85000"/>
                </a:schemeClr>
              </a:gs>
              <a:gs pos="100000">
                <a:schemeClr val="tx1">
                  <a:lumMod val="75000"/>
                </a:schemeClr>
              </a:gs>
            </a:gsLst>
            <a:lin ang="5400000" scaled="1"/>
            <a:tileRect/>
          </a:gradFill>
          <a:ln>
            <a:solidFill>
              <a:schemeClr val="tx1">
                <a:lumMod val="6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350"/>
          </a:p>
        </p:txBody>
      </p:sp>
      <p:sp>
        <p:nvSpPr>
          <p:cNvPr id="12" name="Down Arrow 11">
            <a:extLst>
              <a:ext uri="{FF2B5EF4-FFF2-40B4-BE49-F238E27FC236}">
                <a16:creationId xmlns:a16="http://schemas.microsoft.com/office/drawing/2014/main" id="{DAB327F5-0549-0C42-B4C2-C6393C39DD19}"/>
              </a:ext>
            </a:extLst>
          </p:cNvPr>
          <p:cNvSpPr/>
          <p:nvPr/>
        </p:nvSpPr>
        <p:spPr>
          <a:xfrm>
            <a:off x="7215794" y="3838634"/>
            <a:ext cx="320040" cy="380941"/>
          </a:xfrm>
          <a:prstGeom prst="downArrow">
            <a:avLst/>
          </a:prstGeom>
          <a:gradFill flip="none" rotWithShape="1">
            <a:gsLst>
              <a:gs pos="0">
                <a:schemeClr val="tx1">
                  <a:lumMod val="85000"/>
                </a:schemeClr>
              </a:gs>
              <a:gs pos="100000">
                <a:schemeClr val="tx1">
                  <a:lumMod val="75000"/>
                </a:schemeClr>
              </a:gs>
            </a:gsLst>
            <a:lin ang="5400000" scaled="1"/>
            <a:tileRect/>
          </a:gradFill>
          <a:ln>
            <a:solidFill>
              <a:schemeClr val="tx1">
                <a:lumMod val="6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350"/>
          </a:p>
        </p:txBody>
      </p:sp>
    </p:spTree>
    <p:extLst>
      <p:ext uri="{BB962C8B-B14F-4D97-AF65-F5344CB8AC3E}">
        <p14:creationId xmlns:p14="http://schemas.microsoft.com/office/powerpoint/2010/main" val="268586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4E872C5-B4A4-1C4A-B00A-3EE8BCFBC466}"/>
              </a:ext>
            </a:extLst>
          </p:cNvPr>
          <p:cNvSpPr txBox="1">
            <a:spLocks/>
          </p:cNvSpPr>
          <p:nvPr/>
        </p:nvSpPr>
        <p:spPr>
          <a:xfrm>
            <a:off x="2590666" y="993428"/>
            <a:ext cx="6335947" cy="41353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3300" dirty="0">
                <a:solidFill>
                  <a:srgbClr val="FFDA53"/>
                </a:solidFill>
                <a:latin typeface="Product Sans" panose="020B0403030502040203" pitchFamily="34" charset="0"/>
                <a:ea typeface="Open Sans" charset="0"/>
                <a:cs typeface="Open Sans" charset="0"/>
              </a:rPr>
              <a:t>Why AI?</a:t>
            </a:r>
          </a:p>
        </p:txBody>
      </p:sp>
      <p:sp>
        <p:nvSpPr>
          <p:cNvPr id="11" name="Title 1">
            <a:extLst>
              <a:ext uri="{FF2B5EF4-FFF2-40B4-BE49-F238E27FC236}">
                <a16:creationId xmlns:a16="http://schemas.microsoft.com/office/drawing/2014/main" id="{D62EA3AE-EC43-DC4B-9476-FD739D42FF37}"/>
              </a:ext>
            </a:extLst>
          </p:cNvPr>
          <p:cNvSpPr txBox="1">
            <a:spLocks/>
          </p:cNvSpPr>
          <p:nvPr/>
        </p:nvSpPr>
        <p:spPr>
          <a:xfrm>
            <a:off x="679158" y="1986639"/>
            <a:ext cx="2696503" cy="638452"/>
          </a:xfrm>
          <a:prstGeom prst="rect">
            <a:avLst/>
          </a:prstGeom>
        </p:spPr>
        <p:txBody>
          <a:bodyPr vert="horz" lIns="68580" tIns="34290" rIns="68580" bIns="34290" rtlCol="0" anchor="t">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bg1">
                    <a:lumMod val="65000"/>
                    <a:lumOff val="35000"/>
                  </a:schemeClr>
                </a:solidFill>
                <a:latin typeface="Open Sans" charset="0"/>
                <a:ea typeface="Open Sans" charset="0"/>
                <a:cs typeface="Open Sans" charset="0"/>
              </a:rPr>
              <a:t>Manual review </a:t>
            </a:r>
          </a:p>
          <a:p>
            <a:endParaRPr lang="en-US" sz="2400" dirty="0">
              <a:solidFill>
                <a:schemeClr val="bg1">
                  <a:lumMod val="65000"/>
                  <a:lumOff val="35000"/>
                </a:schemeClr>
              </a:solidFill>
              <a:latin typeface="Open Sans" charset="0"/>
              <a:ea typeface="Open Sans" charset="0"/>
              <a:cs typeface="Open Sans" charset="0"/>
            </a:endParaRPr>
          </a:p>
          <a:p>
            <a:endParaRPr lang="en-US" sz="2400" dirty="0">
              <a:solidFill>
                <a:schemeClr val="bg1">
                  <a:lumMod val="65000"/>
                  <a:lumOff val="35000"/>
                </a:schemeClr>
              </a:solidFill>
              <a:latin typeface="Open Sans" charset="0"/>
              <a:ea typeface="Open Sans" charset="0"/>
              <a:cs typeface="Open Sans" charset="0"/>
            </a:endParaRPr>
          </a:p>
        </p:txBody>
      </p:sp>
      <p:pic>
        <p:nvPicPr>
          <p:cNvPr id="2" name="Picture 1">
            <a:extLst>
              <a:ext uri="{FF2B5EF4-FFF2-40B4-BE49-F238E27FC236}">
                <a16:creationId xmlns:a16="http://schemas.microsoft.com/office/drawing/2014/main" id="{6D2CD5C1-7286-694B-9E74-8EF83008D735}"/>
              </a:ext>
            </a:extLst>
          </p:cNvPr>
          <p:cNvPicPr>
            <a:picLocks noChangeAspect="1"/>
          </p:cNvPicPr>
          <p:nvPr/>
        </p:nvPicPr>
        <p:blipFill>
          <a:blip r:embed="rId3"/>
          <a:stretch>
            <a:fillRect/>
          </a:stretch>
        </p:blipFill>
        <p:spPr>
          <a:xfrm>
            <a:off x="1013948" y="2789981"/>
            <a:ext cx="1447800" cy="1447800"/>
          </a:xfrm>
          <a:prstGeom prst="rect">
            <a:avLst/>
          </a:prstGeom>
        </p:spPr>
      </p:pic>
      <p:cxnSp>
        <p:nvCxnSpPr>
          <p:cNvPr id="13" name="Straight Connector 12">
            <a:extLst>
              <a:ext uri="{FF2B5EF4-FFF2-40B4-BE49-F238E27FC236}">
                <a16:creationId xmlns:a16="http://schemas.microsoft.com/office/drawing/2014/main" id="{20986A7C-7C56-DA45-8F7F-2869AABCA996}"/>
              </a:ext>
            </a:extLst>
          </p:cNvPr>
          <p:cNvCxnSpPr/>
          <p:nvPr/>
        </p:nvCxnSpPr>
        <p:spPr>
          <a:xfrm>
            <a:off x="3920377" y="1857097"/>
            <a:ext cx="0" cy="3313568"/>
          </a:xfrm>
          <a:prstGeom prst="line">
            <a:avLst/>
          </a:prstGeom>
          <a:ln>
            <a:solidFill>
              <a:srgbClr val="FFDA53"/>
            </a:solidFill>
          </a:ln>
        </p:spPr>
        <p:style>
          <a:lnRef idx="1">
            <a:schemeClr val="dk1"/>
          </a:lnRef>
          <a:fillRef idx="0">
            <a:schemeClr val="dk1"/>
          </a:fillRef>
          <a:effectRef idx="0">
            <a:schemeClr val="dk1"/>
          </a:effectRef>
          <a:fontRef idx="minor">
            <a:schemeClr val="tx1"/>
          </a:fontRef>
        </p:style>
      </p:cxnSp>
      <p:sp>
        <p:nvSpPr>
          <p:cNvPr id="16" name="Title 1">
            <a:extLst>
              <a:ext uri="{FF2B5EF4-FFF2-40B4-BE49-F238E27FC236}">
                <a16:creationId xmlns:a16="http://schemas.microsoft.com/office/drawing/2014/main" id="{4E7C2003-F4A2-0649-BD00-5B4CB0CF0F84}"/>
              </a:ext>
            </a:extLst>
          </p:cNvPr>
          <p:cNvSpPr txBox="1">
            <a:spLocks/>
          </p:cNvSpPr>
          <p:nvPr/>
        </p:nvSpPr>
        <p:spPr>
          <a:xfrm>
            <a:off x="4786338" y="1667412"/>
            <a:ext cx="3328963" cy="638452"/>
          </a:xfrm>
          <a:prstGeom prst="rect">
            <a:avLst/>
          </a:prstGeom>
        </p:spPr>
        <p:txBody>
          <a:bodyPr vert="horz" lIns="68580" tIns="34290" rIns="68580" bIns="34290" rtlCol="0" anchor="t">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a:solidFill>
                  <a:schemeClr val="bg1">
                    <a:lumMod val="65000"/>
                    <a:lumOff val="35000"/>
                  </a:schemeClr>
                </a:solidFill>
                <a:latin typeface="Open Sans" charset="0"/>
                <a:ea typeface="Open Sans" charset="0"/>
                <a:cs typeface="Open Sans" charset="0"/>
              </a:rPr>
              <a:t>Human enhanced AI  review </a:t>
            </a:r>
          </a:p>
          <a:p>
            <a:pPr algn="ctr"/>
            <a:endParaRPr lang="en-US" sz="2400" dirty="0">
              <a:solidFill>
                <a:schemeClr val="bg1">
                  <a:lumMod val="65000"/>
                  <a:lumOff val="35000"/>
                </a:schemeClr>
              </a:solidFill>
              <a:latin typeface="Open Sans" charset="0"/>
              <a:ea typeface="Open Sans" charset="0"/>
              <a:cs typeface="Open Sans" charset="0"/>
            </a:endParaRPr>
          </a:p>
          <a:p>
            <a:pPr algn="ctr"/>
            <a:endParaRPr lang="en-US" sz="2400" dirty="0">
              <a:solidFill>
                <a:schemeClr val="bg1">
                  <a:lumMod val="65000"/>
                  <a:lumOff val="35000"/>
                </a:schemeClr>
              </a:solidFill>
              <a:latin typeface="Open Sans" charset="0"/>
              <a:ea typeface="Open Sans" charset="0"/>
              <a:cs typeface="Open Sans" charset="0"/>
            </a:endParaRPr>
          </a:p>
        </p:txBody>
      </p:sp>
      <p:sp>
        <p:nvSpPr>
          <p:cNvPr id="17" name="Title 1">
            <a:extLst>
              <a:ext uri="{FF2B5EF4-FFF2-40B4-BE49-F238E27FC236}">
                <a16:creationId xmlns:a16="http://schemas.microsoft.com/office/drawing/2014/main" id="{2B59F233-1884-9541-859B-5797A3FC207D}"/>
              </a:ext>
            </a:extLst>
          </p:cNvPr>
          <p:cNvSpPr txBox="1">
            <a:spLocks/>
          </p:cNvSpPr>
          <p:nvPr/>
        </p:nvSpPr>
        <p:spPr>
          <a:xfrm>
            <a:off x="4410387" y="2875429"/>
            <a:ext cx="2696503" cy="638452"/>
          </a:xfrm>
          <a:prstGeom prst="rect">
            <a:avLst/>
          </a:prstGeom>
        </p:spPr>
        <p:txBody>
          <a:bodyPr vert="horz" lIns="68580" tIns="34290" rIns="68580" bIns="34290" rtlCol="0" anchor="t">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700" dirty="0">
                <a:solidFill>
                  <a:schemeClr val="bg1">
                    <a:lumMod val="65000"/>
                    <a:lumOff val="35000"/>
                  </a:schemeClr>
                </a:solidFill>
                <a:latin typeface="Open Sans" charset="0"/>
                <a:ea typeface="Open Sans" charset="0"/>
                <a:cs typeface="Open Sans" charset="0"/>
              </a:rPr>
              <a:t>Scalable </a:t>
            </a:r>
          </a:p>
          <a:p>
            <a:endParaRPr lang="en-US" sz="2700" dirty="0">
              <a:solidFill>
                <a:schemeClr val="bg1">
                  <a:lumMod val="65000"/>
                  <a:lumOff val="35000"/>
                </a:schemeClr>
              </a:solidFill>
              <a:latin typeface="Open Sans" charset="0"/>
              <a:ea typeface="Open Sans" charset="0"/>
              <a:cs typeface="Open Sans" charset="0"/>
            </a:endParaRPr>
          </a:p>
          <a:p>
            <a:r>
              <a:rPr lang="en-US" sz="2700" dirty="0">
                <a:solidFill>
                  <a:schemeClr val="bg1">
                    <a:lumMod val="65000"/>
                    <a:lumOff val="35000"/>
                  </a:schemeClr>
                </a:solidFill>
                <a:latin typeface="Open Sans" charset="0"/>
                <a:ea typeface="Open Sans" charset="0"/>
                <a:cs typeface="Open Sans" charset="0"/>
              </a:rPr>
              <a:t>Long term </a:t>
            </a:r>
          </a:p>
          <a:p>
            <a:endParaRPr lang="en-US" sz="2700" dirty="0">
              <a:solidFill>
                <a:schemeClr val="bg1">
                  <a:lumMod val="65000"/>
                  <a:lumOff val="35000"/>
                </a:schemeClr>
              </a:solidFill>
              <a:latin typeface="Open Sans" charset="0"/>
              <a:ea typeface="Open Sans" charset="0"/>
              <a:cs typeface="Open Sans" charset="0"/>
            </a:endParaRPr>
          </a:p>
          <a:p>
            <a:r>
              <a:rPr lang="en-US" sz="2700" dirty="0">
                <a:solidFill>
                  <a:schemeClr val="bg1">
                    <a:lumMod val="65000"/>
                    <a:lumOff val="35000"/>
                  </a:schemeClr>
                </a:solidFill>
                <a:latin typeface="Open Sans" charset="0"/>
                <a:ea typeface="Open Sans" charset="0"/>
                <a:cs typeface="Open Sans" charset="0"/>
              </a:rPr>
              <a:t>Automated</a:t>
            </a:r>
          </a:p>
        </p:txBody>
      </p:sp>
    </p:spTree>
    <p:extLst>
      <p:ext uri="{BB962C8B-B14F-4D97-AF65-F5344CB8AC3E}">
        <p14:creationId xmlns:p14="http://schemas.microsoft.com/office/powerpoint/2010/main" val="247375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4E872C5-B4A4-1C4A-B00A-3EE8BCFBC466}"/>
              </a:ext>
            </a:extLst>
          </p:cNvPr>
          <p:cNvSpPr txBox="1">
            <a:spLocks/>
          </p:cNvSpPr>
          <p:nvPr/>
        </p:nvSpPr>
        <p:spPr>
          <a:xfrm>
            <a:off x="2590666" y="993428"/>
            <a:ext cx="6335947" cy="41353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3300" dirty="0">
                <a:solidFill>
                  <a:srgbClr val="FFDA53"/>
                </a:solidFill>
                <a:latin typeface="Product Sans" panose="020B0403030502040203" pitchFamily="34" charset="0"/>
                <a:ea typeface="Open Sans" charset="0"/>
                <a:cs typeface="Open Sans" charset="0"/>
              </a:rPr>
              <a:t>Solution</a:t>
            </a:r>
          </a:p>
        </p:txBody>
      </p:sp>
      <p:sp>
        <p:nvSpPr>
          <p:cNvPr id="9" name="Title 1">
            <a:extLst>
              <a:ext uri="{FF2B5EF4-FFF2-40B4-BE49-F238E27FC236}">
                <a16:creationId xmlns:a16="http://schemas.microsoft.com/office/drawing/2014/main" id="{E4827BD2-1EA0-044A-83B6-D346B2E6ACFF}"/>
              </a:ext>
            </a:extLst>
          </p:cNvPr>
          <p:cNvSpPr txBox="1">
            <a:spLocks/>
          </p:cNvSpPr>
          <p:nvPr/>
        </p:nvSpPr>
        <p:spPr>
          <a:xfrm>
            <a:off x="598421" y="1406963"/>
            <a:ext cx="1403974" cy="564482"/>
          </a:xfrm>
          <a:prstGeom prst="rect">
            <a:avLst/>
          </a:prstGeom>
        </p:spPr>
        <p:txBody>
          <a:bodyPr vert="horz" lIns="68580" tIns="34290" rIns="68580" bIns="34290" rtlCol="0" anchor="ctr">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b="1" dirty="0">
                <a:solidFill>
                  <a:srgbClr val="FFDA53"/>
                </a:solidFill>
                <a:latin typeface="Open Sans" charset="0"/>
                <a:ea typeface="Open Sans" charset="0"/>
                <a:cs typeface="Open Sans" charset="0"/>
              </a:rPr>
              <a:t>Step 1</a:t>
            </a:r>
          </a:p>
        </p:txBody>
      </p:sp>
      <p:sp>
        <p:nvSpPr>
          <p:cNvPr id="10" name="Title 1">
            <a:extLst>
              <a:ext uri="{FF2B5EF4-FFF2-40B4-BE49-F238E27FC236}">
                <a16:creationId xmlns:a16="http://schemas.microsoft.com/office/drawing/2014/main" id="{96F0F58F-BD30-B943-A5A7-4C9BFA50D76C}"/>
              </a:ext>
            </a:extLst>
          </p:cNvPr>
          <p:cNvSpPr txBox="1">
            <a:spLocks/>
          </p:cNvSpPr>
          <p:nvPr/>
        </p:nvSpPr>
        <p:spPr>
          <a:xfrm>
            <a:off x="5463352" y="1406962"/>
            <a:ext cx="1403974" cy="564482"/>
          </a:xfrm>
          <a:prstGeom prst="rect">
            <a:avLst/>
          </a:prstGeom>
        </p:spPr>
        <p:txBody>
          <a:bodyPr vert="horz" lIns="68580" tIns="34290" rIns="68580" bIns="34290" rtlCol="0" anchor="ctr">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b="1" dirty="0">
                <a:solidFill>
                  <a:srgbClr val="FFDA53"/>
                </a:solidFill>
                <a:latin typeface="Open Sans" charset="0"/>
                <a:ea typeface="Open Sans" charset="0"/>
                <a:cs typeface="Open Sans" charset="0"/>
              </a:rPr>
              <a:t>Step 2</a:t>
            </a:r>
          </a:p>
        </p:txBody>
      </p:sp>
      <p:cxnSp>
        <p:nvCxnSpPr>
          <p:cNvPr id="11" name="Straight Connector 10">
            <a:extLst>
              <a:ext uri="{FF2B5EF4-FFF2-40B4-BE49-F238E27FC236}">
                <a16:creationId xmlns:a16="http://schemas.microsoft.com/office/drawing/2014/main" id="{6D045330-0B42-7A48-A773-0671343A8C3A}"/>
              </a:ext>
            </a:extLst>
          </p:cNvPr>
          <p:cNvCxnSpPr/>
          <p:nvPr/>
        </p:nvCxnSpPr>
        <p:spPr>
          <a:xfrm>
            <a:off x="3897517" y="2024737"/>
            <a:ext cx="0" cy="3313568"/>
          </a:xfrm>
          <a:prstGeom prst="line">
            <a:avLst/>
          </a:prstGeom>
          <a:ln>
            <a:solidFill>
              <a:srgbClr val="FFDA53"/>
            </a:solidFill>
          </a:ln>
        </p:spPr>
        <p:style>
          <a:lnRef idx="1">
            <a:schemeClr val="dk1"/>
          </a:lnRef>
          <a:fillRef idx="0">
            <a:schemeClr val="dk1"/>
          </a:fillRef>
          <a:effectRef idx="0">
            <a:schemeClr val="dk1"/>
          </a:effectRef>
          <a:fontRef idx="minor">
            <a:schemeClr val="tx1"/>
          </a:fontRef>
        </p:style>
      </p:cxnSp>
      <p:sp>
        <p:nvSpPr>
          <p:cNvPr id="12" name="Title 1">
            <a:extLst>
              <a:ext uri="{FF2B5EF4-FFF2-40B4-BE49-F238E27FC236}">
                <a16:creationId xmlns:a16="http://schemas.microsoft.com/office/drawing/2014/main" id="{FD5C32E8-C718-F14B-8E05-68C37E268C54}"/>
              </a:ext>
            </a:extLst>
          </p:cNvPr>
          <p:cNvSpPr txBox="1">
            <a:spLocks/>
          </p:cNvSpPr>
          <p:nvPr/>
        </p:nvSpPr>
        <p:spPr>
          <a:xfrm>
            <a:off x="537310" y="2199939"/>
            <a:ext cx="3108974" cy="364078"/>
          </a:xfrm>
          <a:prstGeom prst="rect">
            <a:avLst/>
          </a:prstGeom>
        </p:spPr>
        <p:txBody>
          <a:bodyPr vert="horz" lIns="68580" tIns="34290" rIns="68580" bIns="34290" rtlCol="0" anchor="t">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50" dirty="0">
                <a:solidFill>
                  <a:schemeClr val="bg1">
                    <a:lumMod val="65000"/>
                    <a:lumOff val="35000"/>
                  </a:schemeClr>
                </a:solidFill>
                <a:latin typeface="Open Sans" charset="0"/>
                <a:ea typeface="Open Sans" charset="0"/>
                <a:cs typeface="Open Sans" charset="0"/>
              </a:rPr>
              <a:t>Annotate documents on sample set of 600 documents</a:t>
            </a:r>
          </a:p>
          <a:p>
            <a:endParaRPr lang="en-US" sz="1650" dirty="0">
              <a:solidFill>
                <a:schemeClr val="bg1">
                  <a:lumMod val="65000"/>
                  <a:lumOff val="35000"/>
                </a:schemeClr>
              </a:solidFill>
              <a:latin typeface="Open Sans" charset="0"/>
              <a:ea typeface="Open Sans" charset="0"/>
              <a:cs typeface="Open Sans" charset="0"/>
            </a:endParaRPr>
          </a:p>
          <a:p>
            <a:r>
              <a:rPr lang="en-US" sz="1650" dirty="0">
                <a:solidFill>
                  <a:schemeClr val="bg1">
                    <a:lumMod val="65000"/>
                    <a:lumOff val="35000"/>
                  </a:schemeClr>
                </a:solidFill>
                <a:latin typeface="Open Sans" charset="0"/>
                <a:ea typeface="Open Sans" charset="0"/>
                <a:cs typeface="Open Sans" charset="0"/>
              </a:rPr>
              <a:t>Train and build model to identify key entities</a:t>
            </a:r>
          </a:p>
          <a:p>
            <a:endParaRPr lang="en-US" sz="1650" dirty="0">
              <a:solidFill>
                <a:schemeClr val="bg1">
                  <a:lumMod val="65000"/>
                  <a:lumOff val="35000"/>
                </a:schemeClr>
              </a:solidFill>
              <a:latin typeface="Open Sans" charset="0"/>
              <a:ea typeface="Open Sans" charset="0"/>
              <a:cs typeface="Open Sans" charset="0"/>
            </a:endParaRPr>
          </a:p>
          <a:p>
            <a:endParaRPr lang="en-US" sz="1650" dirty="0">
              <a:solidFill>
                <a:schemeClr val="bg1">
                  <a:lumMod val="65000"/>
                  <a:lumOff val="35000"/>
                </a:schemeClr>
              </a:solidFill>
              <a:latin typeface="Open Sans" charset="0"/>
              <a:ea typeface="Open Sans" charset="0"/>
              <a:cs typeface="Open Sans" charset="0"/>
            </a:endParaRPr>
          </a:p>
          <a:p>
            <a:endParaRPr lang="en-US" sz="1650" dirty="0">
              <a:solidFill>
                <a:schemeClr val="bg1">
                  <a:lumMod val="65000"/>
                  <a:lumOff val="35000"/>
                </a:schemeClr>
              </a:solidFill>
              <a:latin typeface="Open Sans" charset="0"/>
              <a:ea typeface="Open Sans" charset="0"/>
              <a:cs typeface="Open Sans" charset="0"/>
            </a:endParaRPr>
          </a:p>
          <a:p>
            <a:endParaRPr lang="en-US" sz="1650" dirty="0">
              <a:solidFill>
                <a:schemeClr val="bg1">
                  <a:lumMod val="65000"/>
                  <a:lumOff val="35000"/>
                </a:schemeClr>
              </a:solidFill>
              <a:latin typeface="Open Sans" charset="0"/>
              <a:ea typeface="Open Sans" charset="0"/>
              <a:cs typeface="Open Sans" charset="0"/>
            </a:endParaRPr>
          </a:p>
          <a:p>
            <a:r>
              <a:rPr lang="en-US" sz="1650" dirty="0">
                <a:solidFill>
                  <a:schemeClr val="bg1">
                    <a:lumMod val="65000"/>
                    <a:lumOff val="35000"/>
                  </a:schemeClr>
                </a:solidFill>
                <a:latin typeface="Open Sans" charset="0"/>
                <a:ea typeface="Open Sans" charset="0"/>
                <a:cs typeface="Open Sans" charset="0"/>
              </a:rPr>
              <a:t> </a:t>
            </a:r>
          </a:p>
        </p:txBody>
      </p:sp>
      <p:sp>
        <p:nvSpPr>
          <p:cNvPr id="13" name="Title 1">
            <a:extLst>
              <a:ext uri="{FF2B5EF4-FFF2-40B4-BE49-F238E27FC236}">
                <a16:creationId xmlns:a16="http://schemas.microsoft.com/office/drawing/2014/main" id="{EF62828C-7A5A-B848-9D6B-2D3A74EA9D4A}"/>
              </a:ext>
            </a:extLst>
          </p:cNvPr>
          <p:cNvSpPr txBox="1">
            <a:spLocks/>
          </p:cNvSpPr>
          <p:nvPr/>
        </p:nvSpPr>
        <p:spPr>
          <a:xfrm>
            <a:off x="4610852" y="2199938"/>
            <a:ext cx="3922584" cy="364078"/>
          </a:xfrm>
          <a:prstGeom prst="rect">
            <a:avLst/>
          </a:prstGeom>
        </p:spPr>
        <p:txBody>
          <a:bodyPr vert="horz" lIns="68580" tIns="34290" rIns="68580" bIns="34290" rtlCol="0" anchor="t">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50" dirty="0">
                <a:solidFill>
                  <a:schemeClr val="bg1">
                    <a:lumMod val="65000"/>
                    <a:lumOff val="35000"/>
                  </a:schemeClr>
                </a:solidFill>
                <a:latin typeface="Open Sans" charset="0"/>
                <a:ea typeface="Open Sans" charset="0"/>
                <a:cs typeface="Open Sans" charset="0"/>
              </a:rPr>
              <a:t>Map entities to fields in Database using Text classification</a:t>
            </a:r>
          </a:p>
          <a:p>
            <a:endParaRPr lang="en-US" sz="1650" dirty="0">
              <a:solidFill>
                <a:schemeClr val="bg1">
                  <a:lumMod val="65000"/>
                  <a:lumOff val="35000"/>
                </a:schemeClr>
              </a:solidFill>
              <a:latin typeface="Open Sans" charset="0"/>
              <a:ea typeface="Open Sans" charset="0"/>
              <a:cs typeface="Open Sans" charset="0"/>
            </a:endParaRPr>
          </a:p>
          <a:p>
            <a:r>
              <a:rPr lang="en-US" sz="1650" dirty="0">
                <a:solidFill>
                  <a:schemeClr val="bg1">
                    <a:lumMod val="65000"/>
                    <a:lumOff val="35000"/>
                  </a:schemeClr>
                </a:solidFill>
                <a:latin typeface="Open Sans" charset="0"/>
                <a:ea typeface="Open Sans" charset="0"/>
                <a:cs typeface="Open Sans" charset="0"/>
              </a:rPr>
              <a:t>Compared CNN, RNN, Siamese, SVM and other neural network models</a:t>
            </a:r>
          </a:p>
          <a:p>
            <a:endParaRPr lang="en-US" sz="1650" dirty="0">
              <a:solidFill>
                <a:schemeClr val="bg1">
                  <a:lumMod val="65000"/>
                  <a:lumOff val="35000"/>
                </a:schemeClr>
              </a:solidFill>
              <a:latin typeface="Open Sans" charset="0"/>
              <a:ea typeface="Open Sans" charset="0"/>
              <a:cs typeface="Open Sans" charset="0"/>
            </a:endParaRPr>
          </a:p>
          <a:p>
            <a:r>
              <a:rPr lang="en-US" sz="1650" dirty="0">
                <a:solidFill>
                  <a:schemeClr val="bg1">
                    <a:lumMod val="65000"/>
                    <a:lumOff val="35000"/>
                  </a:schemeClr>
                </a:solidFill>
                <a:latin typeface="Open Sans" charset="0"/>
                <a:ea typeface="Open Sans" charset="0"/>
                <a:cs typeface="Open Sans" charset="0"/>
              </a:rPr>
              <a:t>Built UI for SME’s to verify</a:t>
            </a:r>
          </a:p>
        </p:txBody>
      </p:sp>
      <p:pic>
        <p:nvPicPr>
          <p:cNvPr id="16" name="Picture 15">
            <a:extLst>
              <a:ext uri="{FF2B5EF4-FFF2-40B4-BE49-F238E27FC236}">
                <a16:creationId xmlns:a16="http://schemas.microsoft.com/office/drawing/2014/main" id="{8A87C414-4413-0A41-9E4D-EF1A8770A18B}"/>
              </a:ext>
            </a:extLst>
          </p:cNvPr>
          <p:cNvPicPr>
            <a:picLocks noChangeAspect="1"/>
          </p:cNvPicPr>
          <p:nvPr/>
        </p:nvPicPr>
        <p:blipFill>
          <a:blip r:embed="rId3"/>
          <a:stretch>
            <a:fillRect/>
          </a:stretch>
        </p:blipFill>
        <p:spPr>
          <a:xfrm>
            <a:off x="694223" y="3826156"/>
            <a:ext cx="2238725" cy="2096465"/>
          </a:xfrm>
          <a:prstGeom prst="rect">
            <a:avLst/>
          </a:prstGeom>
        </p:spPr>
      </p:pic>
      <p:pic>
        <p:nvPicPr>
          <p:cNvPr id="17" name="Picture 16">
            <a:extLst>
              <a:ext uri="{FF2B5EF4-FFF2-40B4-BE49-F238E27FC236}">
                <a16:creationId xmlns:a16="http://schemas.microsoft.com/office/drawing/2014/main" id="{67C728F3-DAA3-B94A-84FD-CB441555A957}"/>
              </a:ext>
            </a:extLst>
          </p:cNvPr>
          <p:cNvPicPr>
            <a:picLocks noChangeAspect="1"/>
          </p:cNvPicPr>
          <p:nvPr/>
        </p:nvPicPr>
        <p:blipFill>
          <a:blip r:embed="rId4"/>
          <a:stretch>
            <a:fillRect/>
          </a:stretch>
        </p:blipFill>
        <p:spPr>
          <a:xfrm>
            <a:off x="4862086" y="4256306"/>
            <a:ext cx="3017999" cy="1298886"/>
          </a:xfrm>
          <a:prstGeom prst="rect">
            <a:avLst/>
          </a:prstGeom>
        </p:spPr>
      </p:pic>
      <p:sp>
        <p:nvSpPr>
          <p:cNvPr id="18" name="Title 1">
            <a:extLst>
              <a:ext uri="{FF2B5EF4-FFF2-40B4-BE49-F238E27FC236}">
                <a16:creationId xmlns:a16="http://schemas.microsoft.com/office/drawing/2014/main" id="{2153C20E-3FF0-E44F-A1A3-6AC24B6E6C62}"/>
              </a:ext>
            </a:extLst>
          </p:cNvPr>
          <p:cNvSpPr txBox="1">
            <a:spLocks/>
          </p:cNvSpPr>
          <p:nvPr/>
        </p:nvSpPr>
        <p:spPr>
          <a:xfrm>
            <a:off x="6478716" y="5413359"/>
            <a:ext cx="2289107" cy="364078"/>
          </a:xfrm>
          <a:prstGeom prst="rect">
            <a:avLst/>
          </a:prstGeom>
        </p:spPr>
        <p:txBody>
          <a:bodyPr vert="horz" lIns="68580" tIns="34290" rIns="68580" bIns="34290" rtlCol="0" anchor="t">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350" dirty="0">
                <a:solidFill>
                  <a:schemeClr val="tx1">
                    <a:lumMod val="50000"/>
                  </a:schemeClr>
                </a:solidFill>
                <a:latin typeface="Open Sans" charset="0"/>
                <a:ea typeface="Open Sans" charset="0"/>
                <a:cs typeface="Open Sans" charset="0"/>
              </a:rPr>
              <a:t>3000+ eq. for a single ship </a:t>
            </a:r>
          </a:p>
        </p:txBody>
      </p:sp>
    </p:spTree>
    <p:extLst>
      <p:ext uri="{BB962C8B-B14F-4D97-AF65-F5344CB8AC3E}">
        <p14:creationId xmlns:p14="http://schemas.microsoft.com/office/powerpoint/2010/main" val="339996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4E872C5-B4A4-1C4A-B00A-3EE8BCFBC466}"/>
              </a:ext>
            </a:extLst>
          </p:cNvPr>
          <p:cNvSpPr txBox="1">
            <a:spLocks/>
          </p:cNvSpPr>
          <p:nvPr/>
        </p:nvSpPr>
        <p:spPr>
          <a:xfrm>
            <a:off x="2590666" y="993428"/>
            <a:ext cx="6335947" cy="41353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3300" dirty="0">
                <a:solidFill>
                  <a:srgbClr val="FFDA53"/>
                </a:solidFill>
                <a:latin typeface="Product Sans" panose="020B0403030502040203" pitchFamily="34" charset="0"/>
                <a:ea typeface="Open Sans" charset="0"/>
                <a:cs typeface="Open Sans" charset="0"/>
              </a:rPr>
              <a:t>Technologies</a:t>
            </a:r>
          </a:p>
        </p:txBody>
      </p:sp>
      <p:pic>
        <p:nvPicPr>
          <p:cNvPr id="14" name="Picture 13">
            <a:extLst>
              <a:ext uri="{FF2B5EF4-FFF2-40B4-BE49-F238E27FC236}">
                <a16:creationId xmlns:a16="http://schemas.microsoft.com/office/drawing/2014/main" id="{F7E7BACE-0447-8047-AD21-6FF5632B5C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25077" y="2160514"/>
            <a:ext cx="785765" cy="785765"/>
          </a:xfrm>
          <a:prstGeom prst="rect">
            <a:avLst/>
          </a:prstGeom>
        </p:spPr>
      </p:pic>
      <p:sp>
        <p:nvSpPr>
          <p:cNvPr id="15" name="Rectangle 14">
            <a:extLst>
              <a:ext uri="{FF2B5EF4-FFF2-40B4-BE49-F238E27FC236}">
                <a16:creationId xmlns:a16="http://schemas.microsoft.com/office/drawing/2014/main" id="{70A0CB11-0AEA-1948-8E9F-74682576D0F1}"/>
              </a:ext>
            </a:extLst>
          </p:cNvPr>
          <p:cNvSpPr/>
          <p:nvPr/>
        </p:nvSpPr>
        <p:spPr>
          <a:xfrm>
            <a:off x="767170" y="2954627"/>
            <a:ext cx="1894097" cy="371768"/>
          </a:xfrm>
          <a:prstGeom prst="rect">
            <a:avLst/>
          </a:prstGeom>
        </p:spPr>
        <p:txBody>
          <a:bodyPr wrap="square">
            <a:spAutoFit/>
          </a:bodyPr>
          <a:lstStyle/>
          <a:p>
            <a:pPr algn="ctr">
              <a:lnSpc>
                <a:spcPct val="150000"/>
              </a:lnSpc>
            </a:pPr>
            <a:r>
              <a:rPr lang="en-US" sz="1350" b="1" dirty="0">
                <a:solidFill>
                  <a:schemeClr val="bg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IBM Watson</a:t>
            </a:r>
          </a:p>
        </p:txBody>
      </p:sp>
      <p:pic>
        <p:nvPicPr>
          <p:cNvPr id="19" name="Picture 18">
            <a:extLst>
              <a:ext uri="{FF2B5EF4-FFF2-40B4-BE49-F238E27FC236}">
                <a16:creationId xmlns:a16="http://schemas.microsoft.com/office/drawing/2014/main" id="{E262F79C-8E6A-934F-97BA-61B332F0398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25730" y="2147901"/>
            <a:ext cx="711119" cy="760186"/>
          </a:xfrm>
          <a:prstGeom prst="rect">
            <a:avLst/>
          </a:prstGeom>
        </p:spPr>
      </p:pic>
      <p:sp>
        <p:nvSpPr>
          <p:cNvPr id="20" name="Rectangle 19">
            <a:extLst>
              <a:ext uri="{FF2B5EF4-FFF2-40B4-BE49-F238E27FC236}">
                <a16:creationId xmlns:a16="http://schemas.microsoft.com/office/drawing/2014/main" id="{B8942930-B57E-E946-93B8-639DE12A1CC7}"/>
              </a:ext>
            </a:extLst>
          </p:cNvPr>
          <p:cNvSpPr/>
          <p:nvPr/>
        </p:nvSpPr>
        <p:spPr>
          <a:xfrm>
            <a:off x="3365328" y="2954627"/>
            <a:ext cx="1631924" cy="300082"/>
          </a:xfrm>
          <a:prstGeom prst="rect">
            <a:avLst/>
          </a:prstGeom>
        </p:spPr>
        <p:txBody>
          <a:bodyPr wrap="square">
            <a:spAutoFit/>
          </a:bodyPr>
          <a:lstStyle/>
          <a:p>
            <a:pPr algn="ctr"/>
            <a:r>
              <a:rPr lang="en-US" sz="1350" b="1" dirty="0">
                <a:solidFill>
                  <a:schemeClr val="bg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Google </a:t>
            </a:r>
            <a:r>
              <a:rPr lang="en-US" sz="1350" b="1" dirty="0" err="1">
                <a:solidFill>
                  <a:schemeClr val="bg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TensorFlow</a:t>
            </a:r>
            <a:endParaRPr lang="en-US" sz="1350" b="1" dirty="0">
              <a:solidFill>
                <a:schemeClr val="bg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1" name="Picture 20">
            <a:extLst>
              <a:ext uri="{FF2B5EF4-FFF2-40B4-BE49-F238E27FC236}">
                <a16:creationId xmlns:a16="http://schemas.microsoft.com/office/drawing/2014/main" id="{A4AB04B8-5156-AA4F-91D2-5CAE39C7C53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53279" y="2072630"/>
            <a:ext cx="961532" cy="961532"/>
          </a:xfrm>
          <a:prstGeom prst="rect">
            <a:avLst/>
          </a:prstGeom>
        </p:spPr>
      </p:pic>
      <p:sp>
        <p:nvSpPr>
          <p:cNvPr id="22" name="Rectangle 21">
            <a:extLst>
              <a:ext uri="{FF2B5EF4-FFF2-40B4-BE49-F238E27FC236}">
                <a16:creationId xmlns:a16="http://schemas.microsoft.com/office/drawing/2014/main" id="{7ACE9C13-7D3A-CF46-B3A9-D650C7E43D7D}"/>
              </a:ext>
            </a:extLst>
          </p:cNvPr>
          <p:cNvSpPr/>
          <p:nvPr/>
        </p:nvSpPr>
        <p:spPr>
          <a:xfrm>
            <a:off x="6186138" y="2954627"/>
            <a:ext cx="835130" cy="371768"/>
          </a:xfrm>
          <a:prstGeom prst="rect">
            <a:avLst/>
          </a:prstGeom>
        </p:spPr>
        <p:txBody>
          <a:bodyPr wrap="square">
            <a:spAutoFit/>
          </a:bodyPr>
          <a:lstStyle/>
          <a:p>
            <a:pPr algn="ctr">
              <a:lnSpc>
                <a:spcPct val="150000"/>
              </a:lnSpc>
            </a:pPr>
            <a:r>
              <a:rPr lang="en-US" sz="1350" b="1" dirty="0" err="1">
                <a:solidFill>
                  <a:schemeClr val="bg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Scikit</a:t>
            </a:r>
            <a:endParaRPr lang="en-US" sz="1350" b="1" dirty="0">
              <a:solidFill>
                <a:schemeClr val="bg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3" name="Picture 22">
            <a:extLst>
              <a:ext uri="{FF2B5EF4-FFF2-40B4-BE49-F238E27FC236}">
                <a16:creationId xmlns:a16="http://schemas.microsoft.com/office/drawing/2014/main" id="{3A4E63A5-0605-7040-BA96-7DE240560D5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03776" y="4034501"/>
            <a:ext cx="644021" cy="633104"/>
          </a:xfrm>
          <a:prstGeom prst="rect">
            <a:avLst/>
          </a:prstGeom>
        </p:spPr>
      </p:pic>
      <p:sp>
        <p:nvSpPr>
          <p:cNvPr id="24" name="Rectangle 23">
            <a:extLst>
              <a:ext uri="{FF2B5EF4-FFF2-40B4-BE49-F238E27FC236}">
                <a16:creationId xmlns:a16="http://schemas.microsoft.com/office/drawing/2014/main" id="{C0EF47A6-83F6-804F-BC62-CAC6E13C0346}"/>
              </a:ext>
            </a:extLst>
          </p:cNvPr>
          <p:cNvSpPr/>
          <p:nvPr/>
        </p:nvSpPr>
        <p:spPr>
          <a:xfrm>
            <a:off x="4578738" y="4736184"/>
            <a:ext cx="1894097" cy="371768"/>
          </a:xfrm>
          <a:prstGeom prst="rect">
            <a:avLst/>
          </a:prstGeom>
        </p:spPr>
        <p:txBody>
          <a:bodyPr wrap="square">
            <a:spAutoFit/>
          </a:bodyPr>
          <a:lstStyle/>
          <a:p>
            <a:pPr algn="ctr">
              <a:lnSpc>
                <a:spcPct val="150000"/>
              </a:lnSpc>
            </a:pPr>
            <a:r>
              <a:rPr lang="en-US" sz="1350" b="1" dirty="0" err="1">
                <a:solidFill>
                  <a:schemeClr val="bg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Keras</a:t>
            </a:r>
            <a:endParaRPr lang="en-US" sz="1350" b="1" dirty="0">
              <a:solidFill>
                <a:schemeClr val="bg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8966556B-5747-4C4E-BBC7-87F6B1DF854F}"/>
              </a:ext>
            </a:extLst>
          </p:cNvPr>
          <p:cNvPicPr>
            <a:picLocks noChangeAspect="1"/>
          </p:cNvPicPr>
          <p:nvPr/>
        </p:nvPicPr>
        <p:blipFill>
          <a:blip r:embed="rId7"/>
          <a:stretch>
            <a:fillRect/>
          </a:stretch>
        </p:blipFill>
        <p:spPr>
          <a:xfrm>
            <a:off x="2598128" y="4037191"/>
            <a:ext cx="630414" cy="630414"/>
          </a:xfrm>
          <a:prstGeom prst="rect">
            <a:avLst/>
          </a:prstGeom>
        </p:spPr>
      </p:pic>
      <p:sp>
        <p:nvSpPr>
          <p:cNvPr id="12" name="Rectangle 11">
            <a:extLst>
              <a:ext uri="{FF2B5EF4-FFF2-40B4-BE49-F238E27FC236}">
                <a16:creationId xmlns:a16="http://schemas.microsoft.com/office/drawing/2014/main" id="{32019351-7EAE-B140-9FCA-54A0171D7B63}"/>
              </a:ext>
            </a:extLst>
          </p:cNvPr>
          <p:cNvSpPr/>
          <p:nvPr/>
        </p:nvSpPr>
        <p:spPr>
          <a:xfrm>
            <a:off x="1966286" y="4736185"/>
            <a:ext cx="1894097" cy="371768"/>
          </a:xfrm>
          <a:prstGeom prst="rect">
            <a:avLst/>
          </a:prstGeom>
        </p:spPr>
        <p:txBody>
          <a:bodyPr wrap="square">
            <a:spAutoFit/>
          </a:bodyPr>
          <a:lstStyle/>
          <a:p>
            <a:pPr algn="ctr">
              <a:lnSpc>
                <a:spcPct val="150000"/>
              </a:lnSpc>
            </a:pPr>
            <a:r>
              <a:rPr lang="en-US" sz="1350" b="1" dirty="0">
                <a:solidFill>
                  <a:schemeClr val="bg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IBM Watson</a:t>
            </a:r>
          </a:p>
        </p:txBody>
      </p:sp>
    </p:spTree>
    <p:extLst>
      <p:ext uri="{BB962C8B-B14F-4D97-AF65-F5344CB8AC3E}">
        <p14:creationId xmlns:p14="http://schemas.microsoft.com/office/powerpoint/2010/main" val="95667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550890" y="3906100"/>
            <a:ext cx="5193507" cy="1500188"/>
          </a:xfrm>
          <a:prstGeom prst="rect">
            <a:avLst/>
          </a:prstGeom>
        </p:spPr>
        <p:txBody>
          <a:bodyPr vert="horz" lIns="68580" tIns="34290" rIns="68580" bIns="34290" rtlCol="0" anchor="ctr">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endParaRPr lang="en-US" sz="2100" spc="-113" dirty="0">
              <a:solidFill>
                <a:schemeClr val="accent3">
                  <a:lumMod val="40000"/>
                  <a:lumOff val="60000"/>
                </a:schemeClr>
              </a:solidFill>
              <a:ea typeface="Open Sans" charset="0"/>
              <a:cs typeface="Open Sans" charset="0"/>
            </a:endParaRPr>
          </a:p>
          <a:p>
            <a:pPr algn="r"/>
            <a:endParaRPr lang="en-US" sz="2100" spc="-113" dirty="0">
              <a:solidFill>
                <a:schemeClr val="accent3">
                  <a:lumMod val="40000"/>
                  <a:lumOff val="60000"/>
                </a:schemeClr>
              </a:solidFill>
              <a:ea typeface="Open Sans" charset="0"/>
              <a:cs typeface="Open Sans" charset="0"/>
            </a:endParaRPr>
          </a:p>
        </p:txBody>
      </p:sp>
      <p:sp>
        <p:nvSpPr>
          <p:cNvPr id="6" name="Title 1">
            <a:extLst>
              <a:ext uri="{FF2B5EF4-FFF2-40B4-BE49-F238E27FC236}">
                <a16:creationId xmlns:a16="http://schemas.microsoft.com/office/drawing/2014/main" id="{0951DE67-03A3-0044-AA97-AE9C7E1EB560}"/>
              </a:ext>
            </a:extLst>
          </p:cNvPr>
          <p:cNvSpPr txBox="1">
            <a:spLocks/>
          </p:cNvSpPr>
          <p:nvPr/>
        </p:nvSpPr>
        <p:spPr>
          <a:xfrm>
            <a:off x="2311562" y="1001402"/>
            <a:ext cx="6335947" cy="41353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3300" dirty="0">
                <a:solidFill>
                  <a:srgbClr val="FFDA53"/>
                </a:solidFill>
                <a:latin typeface="Product Sans" panose="020B0403030502040203" pitchFamily="34" charset="0"/>
                <a:ea typeface="Open Sans" charset="0"/>
                <a:cs typeface="Open Sans" charset="0"/>
              </a:rPr>
              <a:t>Result</a:t>
            </a:r>
          </a:p>
        </p:txBody>
      </p:sp>
      <p:sp>
        <p:nvSpPr>
          <p:cNvPr id="7" name="Title 1">
            <a:extLst>
              <a:ext uri="{FF2B5EF4-FFF2-40B4-BE49-F238E27FC236}">
                <a16:creationId xmlns:a16="http://schemas.microsoft.com/office/drawing/2014/main" id="{60CF4A7F-C648-D942-B3D1-2A8D61E036CC}"/>
              </a:ext>
            </a:extLst>
          </p:cNvPr>
          <p:cNvSpPr txBox="1">
            <a:spLocks/>
          </p:cNvSpPr>
          <p:nvPr/>
        </p:nvSpPr>
        <p:spPr>
          <a:xfrm>
            <a:off x="275734" y="1978156"/>
            <a:ext cx="8650879" cy="3757465"/>
          </a:xfrm>
          <a:prstGeom prst="rect">
            <a:avLst/>
          </a:prstGeom>
        </p:spPr>
        <p:txBody>
          <a:bodyPr vert="horz" lIns="68580" tIns="34290" rIns="68580" bIns="34290" rtlCol="0" anchor="t">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dirty="0">
                <a:solidFill>
                  <a:schemeClr val="bg1">
                    <a:lumMod val="65000"/>
                    <a:lumOff val="35000"/>
                  </a:schemeClr>
                </a:solidFill>
                <a:latin typeface="Open Sans" charset="0"/>
                <a:ea typeface="Open Sans" charset="0"/>
                <a:cs typeface="Open Sans" charset="0"/>
              </a:rPr>
              <a:t>Cost Savings from manual extraction of information </a:t>
            </a:r>
          </a:p>
          <a:p>
            <a:endParaRPr lang="en-US" sz="3000" dirty="0">
              <a:solidFill>
                <a:schemeClr val="bg1">
                  <a:lumMod val="65000"/>
                  <a:lumOff val="35000"/>
                </a:schemeClr>
              </a:solidFill>
              <a:latin typeface="Open Sans" charset="0"/>
              <a:ea typeface="Open Sans" charset="0"/>
              <a:cs typeface="Open Sans" charset="0"/>
            </a:endParaRPr>
          </a:p>
          <a:p>
            <a:r>
              <a:rPr lang="en-US" sz="3000" dirty="0">
                <a:solidFill>
                  <a:schemeClr val="bg1">
                    <a:lumMod val="65000"/>
                    <a:lumOff val="35000"/>
                  </a:schemeClr>
                </a:solidFill>
                <a:latin typeface="Open Sans" charset="0"/>
                <a:ea typeface="Open Sans" charset="0"/>
                <a:cs typeface="Open Sans" charset="0"/>
              </a:rPr>
              <a:t>Visibility into full equipment and maintenance history for more focused maintenance analysis</a:t>
            </a:r>
          </a:p>
          <a:p>
            <a:endParaRPr lang="en-US" sz="3000" dirty="0">
              <a:solidFill>
                <a:schemeClr val="bg1">
                  <a:lumMod val="65000"/>
                  <a:lumOff val="35000"/>
                </a:schemeClr>
              </a:solidFill>
              <a:latin typeface="Open Sans" charset="0"/>
              <a:ea typeface="Open Sans" charset="0"/>
              <a:cs typeface="Open Sans" charset="0"/>
            </a:endParaRPr>
          </a:p>
        </p:txBody>
      </p:sp>
    </p:spTree>
    <p:extLst>
      <p:ext uri="{BB962C8B-B14F-4D97-AF65-F5344CB8AC3E}">
        <p14:creationId xmlns:p14="http://schemas.microsoft.com/office/powerpoint/2010/main" val="41492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550890" y="3906100"/>
            <a:ext cx="5193507" cy="1500188"/>
          </a:xfrm>
          <a:prstGeom prst="rect">
            <a:avLst/>
          </a:prstGeom>
        </p:spPr>
        <p:txBody>
          <a:bodyPr vert="horz" lIns="68580" tIns="34290" rIns="68580" bIns="34290" rtlCol="0" anchor="ctr">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endParaRPr lang="en-US" sz="2100" spc="-113" dirty="0">
              <a:solidFill>
                <a:schemeClr val="accent3">
                  <a:lumMod val="40000"/>
                  <a:lumOff val="60000"/>
                </a:schemeClr>
              </a:solidFill>
              <a:ea typeface="Open Sans" charset="0"/>
              <a:cs typeface="Open Sans" charset="0"/>
            </a:endParaRPr>
          </a:p>
          <a:p>
            <a:pPr algn="r"/>
            <a:endParaRPr lang="en-US" sz="2100" spc="-113" dirty="0">
              <a:solidFill>
                <a:schemeClr val="accent3">
                  <a:lumMod val="40000"/>
                  <a:lumOff val="60000"/>
                </a:schemeClr>
              </a:solidFill>
              <a:ea typeface="Open Sans" charset="0"/>
              <a:cs typeface="Open Sans" charset="0"/>
            </a:endParaRPr>
          </a:p>
        </p:txBody>
      </p:sp>
      <p:sp>
        <p:nvSpPr>
          <p:cNvPr id="6" name="Title 1">
            <a:extLst>
              <a:ext uri="{FF2B5EF4-FFF2-40B4-BE49-F238E27FC236}">
                <a16:creationId xmlns:a16="http://schemas.microsoft.com/office/drawing/2014/main" id="{0951DE67-03A3-0044-AA97-AE9C7E1EB560}"/>
              </a:ext>
            </a:extLst>
          </p:cNvPr>
          <p:cNvSpPr txBox="1">
            <a:spLocks/>
          </p:cNvSpPr>
          <p:nvPr/>
        </p:nvSpPr>
        <p:spPr>
          <a:xfrm>
            <a:off x="2399280" y="993428"/>
            <a:ext cx="6335947" cy="41353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3300" dirty="0">
                <a:solidFill>
                  <a:srgbClr val="FFDA53"/>
                </a:solidFill>
                <a:latin typeface="Product Sans" panose="020B0403030502040203" pitchFamily="34" charset="0"/>
                <a:ea typeface="Open Sans" charset="0"/>
                <a:cs typeface="Open Sans" charset="0"/>
              </a:rPr>
              <a:t>Lessons Learnt</a:t>
            </a:r>
          </a:p>
        </p:txBody>
      </p:sp>
      <p:sp>
        <p:nvSpPr>
          <p:cNvPr id="7" name="Title 1">
            <a:extLst>
              <a:ext uri="{FF2B5EF4-FFF2-40B4-BE49-F238E27FC236}">
                <a16:creationId xmlns:a16="http://schemas.microsoft.com/office/drawing/2014/main" id="{60CF4A7F-C648-D942-B3D1-2A8D61E036CC}"/>
              </a:ext>
            </a:extLst>
          </p:cNvPr>
          <p:cNvSpPr txBox="1">
            <a:spLocks/>
          </p:cNvSpPr>
          <p:nvPr/>
        </p:nvSpPr>
        <p:spPr>
          <a:xfrm>
            <a:off x="210295" y="1687659"/>
            <a:ext cx="8933705" cy="4093590"/>
          </a:xfrm>
          <a:prstGeom prst="rect">
            <a:avLst/>
          </a:prstGeom>
        </p:spPr>
        <p:txBody>
          <a:bodyPr vert="horz" lIns="68580" tIns="34290" rIns="68580" bIns="34290" rtlCol="0" anchor="t">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dirty="0">
                <a:solidFill>
                  <a:schemeClr val="bg1">
                    <a:lumMod val="65000"/>
                    <a:lumOff val="35000"/>
                  </a:schemeClr>
                </a:solidFill>
                <a:latin typeface="Open Sans" charset="0"/>
                <a:ea typeface="Open Sans" charset="0"/>
                <a:cs typeface="Open Sans" charset="0"/>
              </a:rPr>
              <a:t>Involve &amp; Provide SME’s with basic training on understanding AI and the expected outcome</a:t>
            </a:r>
          </a:p>
          <a:p>
            <a:endParaRPr lang="en-US" sz="3000" dirty="0">
              <a:solidFill>
                <a:schemeClr val="bg1">
                  <a:lumMod val="65000"/>
                  <a:lumOff val="35000"/>
                </a:schemeClr>
              </a:solidFill>
              <a:latin typeface="Open Sans" charset="0"/>
              <a:ea typeface="Open Sans" charset="0"/>
              <a:cs typeface="Open Sans" charset="0"/>
            </a:endParaRPr>
          </a:p>
          <a:p>
            <a:r>
              <a:rPr lang="en-US" sz="3000" dirty="0">
                <a:solidFill>
                  <a:schemeClr val="bg1">
                    <a:lumMod val="65000"/>
                    <a:lumOff val="35000"/>
                  </a:schemeClr>
                </a:solidFill>
                <a:latin typeface="Open Sans" charset="0"/>
                <a:ea typeface="Open Sans" charset="0"/>
                <a:cs typeface="Open Sans" charset="0"/>
              </a:rPr>
              <a:t>Provide SME’s guidelines and approach to annotation of documents to ensure consistency</a:t>
            </a:r>
          </a:p>
          <a:p>
            <a:endParaRPr lang="en-US" sz="3000" dirty="0">
              <a:solidFill>
                <a:schemeClr val="bg1">
                  <a:lumMod val="65000"/>
                  <a:lumOff val="35000"/>
                </a:schemeClr>
              </a:solidFill>
              <a:latin typeface="Open Sans" charset="0"/>
              <a:ea typeface="Open Sans" charset="0"/>
              <a:cs typeface="Open Sans" charset="0"/>
            </a:endParaRPr>
          </a:p>
          <a:p>
            <a:r>
              <a:rPr lang="en-US" sz="3000" dirty="0">
                <a:solidFill>
                  <a:schemeClr val="bg1">
                    <a:lumMod val="65000"/>
                    <a:lumOff val="35000"/>
                  </a:schemeClr>
                </a:solidFill>
                <a:latin typeface="Open Sans" charset="0"/>
                <a:ea typeface="Open Sans" charset="0"/>
                <a:cs typeface="Open Sans" charset="0"/>
              </a:rPr>
              <a:t>Integrate with existing systems so that the learning and benefits are </a:t>
            </a:r>
            <a:r>
              <a:rPr lang="en-US" sz="3000" dirty="0" err="1">
                <a:solidFill>
                  <a:schemeClr val="bg1">
                    <a:lumMod val="65000"/>
                    <a:lumOff val="35000"/>
                  </a:schemeClr>
                </a:solidFill>
                <a:latin typeface="Open Sans" charset="0"/>
                <a:ea typeface="Open Sans" charset="0"/>
                <a:cs typeface="Open Sans" charset="0"/>
              </a:rPr>
              <a:t>continous</a:t>
            </a:r>
            <a:endParaRPr lang="en-US" sz="3000" dirty="0">
              <a:solidFill>
                <a:schemeClr val="bg1">
                  <a:lumMod val="65000"/>
                  <a:lumOff val="35000"/>
                </a:schemeClr>
              </a:solidFill>
              <a:latin typeface="Open Sans" charset="0"/>
              <a:ea typeface="Open Sans" charset="0"/>
              <a:cs typeface="Open Sans" charset="0"/>
            </a:endParaRPr>
          </a:p>
          <a:p>
            <a:endParaRPr lang="en-US" sz="3000" dirty="0">
              <a:solidFill>
                <a:schemeClr val="bg1">
                  <a:lumMod val="65000"/>
                  <a:lumOff val="35000"/>
                </a:schemeClr>
              </a:solidFill>
              <a:latin typeface="Open Sans" charset="0"/>
              <a:ea typeface="Open Sans" charset="0"/>
              <a:cs typeface="Open Sans" charset="0"/>
            </a:endParaRPr>
          </a:p>
          <a:p>
            <a:endParaRPr lang="en-US" sz="3000" dirty="0">
              <a:solidFill>
                <a:schemeClr val="bg1">
                  <a:lumMod val="65000"/>
                  <a:lumOff val="35000"/>
                </a:schemeClr>
              </a:solidFill>
              <a:latin typeface="Open Sans" charset="0"/>
              <a:ea typeface="Open Sans" charset="0"/>
              <a:cs typeface="Open Sans" charset="0"/>
            </a:endParaRPr>
          </a:p>
        </p:txBody>
      </p:sp>
    </p:spTree>
    <p:extLst>
      <p:ext uri="{BB962C8B-B14F-4D97-AF65-F5344CB8AC3E}">
        <p14:creationId xmlns:p14="http://schemas.microsoft.com/office/powerpoint/2010/main" val="333012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4E872C5-B4A4-1C4A-B00A-3EE8BCFBC466}"/>
              </a:ext>
            </a:extLst>
          </p:cNvPr>
          <p:cNvSpPr txBox="1">
            <a:spLocks/>
          </p:cNvSpPr>
          <p:nvPr/>
        </p:nvSpPr>
        <p:spPr>
          <a:xfrm>
            <a:off x="2590666" y="993428"/>
            <a:ext cx="6335947" cy="41353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3300" dirty="0">
                <a:solidFill>
                  <a:srgbClr val="FFDA53"/>
                </a:solidFill>
                <a:latin typeface="Product Sans" panose="020B0403030502040203" pitchFamily="34" charset="0"/>
                <a:ea typeface="Open Sans" charset="0"/>
                <a:cs typeface="Open Sans" charset="0"/>
              </a:rPr>
              <a:t>What's next</a:t>
            </a:r>
          </a:p>
        </p:txBody>
      </p:sp>
      <p:sp>
        <p:nvSpPr>
          <p:cNvPr id="11" name="Title 1">
            <a:extLst>
              <a:ext uri="{FF2B5EF4-FFF2-40B4-BE49-F238E27FC236}">
                <a16:creationId xmlns:a16="http://schemas.microsoft.com/office/drawing/2014/main" id="{50B612A3-DC72-7545-816B-599945EDCE68}"/>
              </a:ext>
            </a:extLst>
          </p:cNvPr>
          <p:cNvSpPr txBox="1">
            <a:spLocks/>
          </p:cNvSpPr>
          <p:nvPr/>
        </p:nvSpPr>
        <p:spPr>
          <a:xfrm>
            <a:off x="210295" y="1687659"/>
            <a:ext cx="8933705" cy="4093590"/>
          </a:xfrm>
          <a:prstGeom prst="rect">
            <a:avLst/>
          </a:prstGeom>
        </p:spPr>
        <p:txBody>
          <a:bodyPr vert="horz" lIns="68580" tIns="34290" rIns="68580" bIns="34290" rtlCol="0" anchor="t">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dirty="0">
                <a:solidFill>
                  <a:schemeClr val="bg1">
                    <a:lumMod val="65000"/>
                    <a:lumOff val="35000"/>
                  </a:schemeClr>
                </a:solidFill>
                <a:latin typeface="Open Sans" charset="0"/>
                <a:ea typeface="Open Sans" charset="0"/>
                <a:cs typeface="Open Sans" charset="0"/>
              </a:rPr>
              <a:t>Expand this to other maintenance documents </a:t>
            </a:r>
          </a:p>
          <a:p>
            <a:endParaRPr lang="en-US" sz="3000" dirty="0">
              <a:solidFill>
                <a:schemeClr val="bg1">
                  <a:lumMod val="65000"/>
                  <a:lumOff val="35000"/>
                </a:schemeClr>
              </a:solidFill>
              <a:latin typeface="Open Sans" charset="0"/>
              <a:ea typeface="Open Sans" charset="0"/>
              <a:cs typeface="Open Sans" charset="0"/>
            </a:endParaRPr>
          </a:p>
          <a:p>
            <a:r>
              <a:rPr lang="en-US" sz="3000" dirty="0">
                <a:solidFill>
                  <a:schemeClr val="bg1">
                    <a:lumMod val="65000"/>
                    <a:lumOff val="35000"/>
                  </a:schemeClr>
                </a:solidFill>
                <a:latin typeface="Open Sans" charset="0"/>
                <a:ea typeface="Open Sans" charset="0"/>
                <a:cs typeface="Open Sans" charset="0"/>
              </a:rPr>
              <a:t>Predicting need for parts based on Failure modes</a:t>
            </a:r>
          </a:p>
          <a:p>
            <a:endParaRPr lang="en-US" sz="3000" dirty="0">
              <a:solidFill>
                <a:schemeClr val="bg1">
                  <a:lumMod val="65000"/>
                  <a:lumOff val="35000"/>
                </a:schemeClr>
              </a:solidFill>
              <a:latin typeface="Open Sans" charset="0"/>
              <a:ea typeface="Open Sans" charset="0"/>
              <a:cs typeface="Open Sans" charset="0"/>
            </a:endParaRPr>
          </a:p>
          <a:p>
            <a:r>
              <a:rPr lang="en-US" sz="3000" dirty="0">
                <a:solidFill>
                  <a:schemeClr val="bg1">
                    <a:lumMod val="65000"/>
                    <a:lumOff val="35000"/>
                  </a:schemeClr>
                </a:solidFill>
                <a:latin typeface="Open Sans" charset="0"/>
                <a:ea typeface="Open Sans" charset="0"/>
                <a:cs typeface="Open Sans" charset="0"/>
              </a:rPr>
              <a:t>and more...</a:t>
            </a:r>
          </a:p>
          <a:p>
            <a:endParaRPr lang="en-US" sz="3000" dirty="0">
              <a:solidFill>
                <a:schemeClr val="bg1">
                  <a:lumMod val="65000"/>
                  <a:lumOff val="35000"/>
                </a:schemeClr>
              </a:solidFill>
              <a:latin typeface="Open Sans" charset="0"/>
              <a:ea typeface="Open Sans" charset="0"/>
              <a:cs typeface="Open Sans" charset="0"/>
            </a:endParaRPr>
          </a:p>
        </p:txBody>
      </p:sp>
    </p:spTree>
    <p:extLst>
      <p:ext uri="{BB962C8B-B14F-4D97-AF65-F5344CB8AC3E}">
        <p14:creationId xmlns:p14="http://schemas.microsoft.com/office/powerpoint/2010/main" val="79827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5030" y="4780665"/>
            <a:ext cx="2159681" cy="1049845"/>
          </a:xfrm>
          <a:prstGeom prst="rect">
            <a:avLst/>
          </a:prstGeom>
        </p:spPr>
      </p:pic>
      <p:sp>
        <p:nvSpPr>
          <p:cNvPr id="7" name="Title 1"/>
          <p:cNvSpPr txBox="1">
            <a:spLocks/>
          </p:cNvSpPr>
          <p:nvPr/>
        </p:nvSpPr>
        <p:spPr>
          <a:xfrm>
            <a:off x="-606465" y="1966663"/>
            <a:ext cx="4745189" cy="1836569"/>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4950" b="1" dirty="0">
                <a:solidFill>
                  <a:srgbClr val="FFDA53"/>
                </a:solidFill>
                <a:latin typeface="Open Sans" charset="0"/>
                <a:ea typeface="Open Sans" charset="0"/>
                <a:cs typeface="Open Sans" charset="0"/>
              </a:rPr>
              <a:t>THANK YOU</a:t>
            </a:r>
            <a:endParaRPr lang="en-US" sz="4950" dirty="0">
              <a:solidFill>
                <a:srgbClr val="74AFAD"/>
              </a:solidFill>
              <a:latin typeface="Open Sans" charset="0"/>
              <a:ea typeface="Open Sans" charset="0"/>
              <a:cs typeface="Open Sans" charset="0"/>
            </a:endParaRPr>
          </a:p>
        </p:txBody>
      </p:sp>
      <p:sp>
        <p:nvSpPr>
          <p:cNvPr id="5" name="Title 1">
            <a:extLst>
              <a:ext uri="{FF2B5EF4-FFF2-40B4-BE49-F238E27FC236}">
                <a16:creationId xmlns:a16="http://schemas.microsoft.com/office/drawing/2014/main" id="{768B7B29-B418-1B45-B566-AD6FF744CD13}"/>
              </a:ext>
            </a:extLst>
          </p:cNvPr>
          <p:cNvSpPr txBox="1">
            <a:spLocks/>
          </p:cNvSpPr>
          <p:nvPr/>
        </p:nvSpPr>
        <p:spPr>
          <a:xfrm>
            <a:off x="319632" y="2432699"/>
            <a:ext cx="8034632" cy="452249"/>
          </a:xfrm>
          <a:prstGeom prst="rect">
            <a:avLst/>
          </a:prstGeom>
        </p:spPr>
        <p:txBody>
          <a:bodyPr vert="horz" lIns="68580" tIns="34290" rIns="68580" bIns="34290" rtlCol="0" anchor="t">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3000" b="1" dirty="0">
              <a:solidFill>
                <a:srgbClr val="FFDA53"/>
              </a:solidFill>
              <a:latin typeface="Open Sans" charset="0"/>
              <a:ea typeface="Open Sans" charset="0"/>
              <a:cs typeface="Open Sans" charset="0"/>
            </a:endParaRPr>
          </a:p>
          <a:p>
            <a:endParaRPr lang="en-US" sz="3000" b="1" dirty="0">
              <a:solidFill>
                <a:srgbClr val="FFDA53"/>
              </a:solidFill>
              <a:latin typeface="Open Sans" charset="0"/>
              <a:ea typeface="Open Sans" charset="0"/>
              <a:cs typeface="Open Sans" charset="0"/>
            </a:endParaRPr>
          </a:p>
          <a:p>
            <a:r>
              <a:rPr lang="en-US" sz="3000" dirty="0">
                <a:solidFill>
                  <a:schemeClr val="tx1">
                    <a:lumMod val="95000"/>
                  </a:schemeClr>
                </a:solidFill>
                <a:latin typeface="Open Sans" charset="0"/>
                <a:ea typeface="Open Sans" charset="0"/>
                <a:cs typeface="Open Sans" charset="0"/>
              </a:rPr>
              <a:t>william.s.carroll@navy.mil</a:t>
            </a:r>
          </a:p>
          <a:p>
            <a:r>
              <a:rPr lang="en-US" sz="3000" dirty="0" err="1">
                <a:solidFill>
                  <a:schemeClr val="tx1">
                    <a:lumMod val="95000"/>
                  </a:schemeClr>
                </a:solidFill>
                <a:latin typeface="Open Sans" charset="0"/>
                <a:ea typeface="Open Sans" charset="0"/>
                <a:cs typeface="Open Sans" charset="0"/>
              </a:rPr>
              <a:t>mallesh.murugesan@abeyon.com</a:t>
            </a:r>
            <a:endParaRPr lang="en-US" sz="3000" dirty="0">
              <a:solidFill>
                <a:schemeClr val="tx1">
                  <a:lumMod val="95000"/>
                </a:schemeClr>
              </a:solidFill>
              <a:latin typeface="Open Sans" charset="0"/>
              <a:ea typeface="Open Sans" charset="0"/>
              <a:cs typeface="Open Sans" charset="0"/>
            </a:endParaRPr>
          </a:p>
        </p:txBody>
      </p:sp>
    </p:spTree>
    <p:extLst>
      <p:ext uri="{BB962C8B-B14F-4D97-AF65-F5344CB8AC3E}">
        <p14:creationId xmlns:p14="http://schemas.microsoft.com/office/powerpoint/2010/main" val="153295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9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DE8777-F821-E143-9851-D989885B95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716" y="1020805"/>
            <a:ext cx="651785" cy="651785"/>
          </a:xfrm>
          <a:prstGeom prst="rect">
            <a:avLst/>
          </a:prstGeom>
        </p:spPr>
      </p:pic>
      <p:sp>
        <p:nvSpPr>
          <p:cNvPr id="10" name="Title 1">
            <a:extLst>
              <a:ext uri="{FF2B5EF4-FFF2-40B4-BE49-F238E27FC236}">
                <a16:creationId xmlns:a16="http://schemas.microsoft.com/office/drawing/2014/main" id="{41B5AF50-08F5-CB4D-919E-CDF5F38D8961}"/>
              </a:ext>
            </a:extLst>
          </p:cNvPr>
          <p:cNvSpPr txBox="1">
            <a:spLocks/>
          </p:cNvSpPr>
          <p:nvPr/>
        </p:nvSpPr>
        <p:spPr>
          <a:xfrm>
            <a:off x="403518" y="2114071"/>
            <a:ext cx="8514414" cy="3055943"/>
          </a:xfrm>
          <a:prstGeom prst="rect">
            <a:avLst/>
          </a:prstGeom>
        </p:spPr>
        <p:txBody>
          <a:bodyPr vert="horz" lIns="68580" tIns="34290" rIns="68580" bIns="34290" rtlCol="0" anchor="ctr">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solidFill>
                  <a:schemeClr val="bg1">
                    <a:lumMod val="65000"/>
                    <a:lumOff val="35000"/>
                  </a:schemeClr>
                </a:solidFill>
                <a:latin typeface="Open Sans" charset="0"/>
                <a:ea typeface="Open Sans" charset="0"/>
                <a:cs typeface="Open Sans" charset="0"/>
              </a:rPr>
              <a:t>Move from a </a:t>
            </a:r>
            <a:r>
              <a:rPr lang="en-US" sz="3300" b="1" dirty="0">
                <a:solidFill>
                  <a:schemeClr val="bg1">
                    <a:lumMod val="65000"/>
                    <a:lumOff val="35000"/>
                  </a:schemeClr>
                </a:solidFill>
                <a:latin typeface="Open Sans" charset="0"/>
                <a:ea typeface="Open Sans" charset="0"/>
                <a:cs typeface="Open Sans" charset="0"/>
              </a:rPr>
              <a:t>preventive, condition monitoring based maintenance </a:t>
            </a:r>
            <a:r>
              <a:rPr lang="en-US" sz="3300" dirty="0">
                <a:solidFill>
                  <a:schemeClr val="bg1">
                    <a:lumMod val="65000"/>
                    <a:lumOff val="35000"/>
                  </a:schemeClr>
                </a:solidFill>
                <a:latin typeface="Open Sans" charset="0"/>
                <a:ea typeface="Open Sans" charset="0"/>
                <a:cs typeface="Open Sans" charset="0"/>
              </a:rPr>
              <a:t>approach to a </a:t>
            </a:r>
            <a:r>
              <a:rPr lang="en-US" sz="3300" b="1" dirty="0">
                <a:solidFill>
                  <a:schemeClr val="bg1">
                    <a:lumMod val="65000"/>
                    <a:lumOff val="35000"/>
                  </a:schemeClr>
                </a:solidFill>
                <a:latin typeface="Open Sans" charset="0"/>
                <a:ea typeface="Open Sans" charset="0"/>
                <a:cs typeface="Open Sans" charset="0"/>
              </a:rPr>
              <a:t>proactive, reliability-based maintenance</a:t>
            </a:r>
            <a:r>
              <a:rPr lang="en-US" sz="3300" dirty="0">
                <a:solidFill>
                  <a:schemeClr val="bg1">
                    <a:lumMod val="65000"/>
                    <a:lumOff val="35000"/>
                  </a:schemeClr>
                </a:solidFill>
                <a:latin typeface="Open Sans" charset="0"/>
                <a:ea typeface="Open Sans" charset="0"/>
                <a:cs typeface="Open Sans" charset="0"/>
              </a:rPr>
              <a:t> approach that uses data analysis in support of maintenance decision making </a:t>
            </a:r>
            <a:endParaRPr lang="en-US" sz="2700" spc="-113" dirty="0">
              <a:solidFill>
                <a:schemeClr val="bg1">
                  <a:lumMod val="65000"/>
                  <a:lumOff val="35000"/>
                </a:schemeClr>
              </a:solidFill>
              <a:latin typeface="Open Sans" charset="0"/>
              <a:ea typeface="Open Sans" charset="0"/>
              <a:cs typeface="Open Sans" charset="0"/>
            </a:endParaRPr>
          </a:p>
        </p:txBody>
      </p:sp>
      <p:sp>
        <p:nvSpPr>
          <p:cNvPr id="11" name="Title 1">
            <a:extLst>
              <a:ext uri="{FF2B5EF4-FFF2-40B4-BE49-F238E27FC236}">
                <a16:creationId xmlns:a16="http://schemas.microsoft.com/office/drawing/2014/main" id="{5DA347AA-62DB-8F4A-8A82-9C884BBBF732}"/>
              </a:ext>
            </a:extLst>
          </p:cNvPr>
          <p:cNvSpPr txBox="1">
            <a:spLocks/>
          </p:cNvSpPr>
          <p:nvPr/>
        </p:nvSpPr>
        <p:spPr>
          <a:xfrm>
            <a:off x="2581986" y="1144304"/>
            <a:ext cx="6335947" cy="41353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3300" dirty="0">
                <a:solidFill>
                  <a:srgbClr val="FFDA53"/>
                </a:solidFill>
                <a:latin typeface="Product Sans" panose="020B0403030502040203" pitchFamily="34" charset="0"/>
                <a:ea typeface="Open Sans" charset="0"/>
                <a:cs typeface="Open Sans" charset="0"/>
              </a:rPr>
              <a:t>Strategic Goal</a:t>
            </a:r>
          </a:p>
        </p:txBody>
      </p:sp>
    </p:spTree>
    <p:extLst>
      <p:ext uri="{BB962C8B-B14F-4D97-AF65-F5344CB8AC3E}">
        <p14:creationId xmlns:p14="http://schemas.microsoft.com/office/powerpoint/2010/main" val="327109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26D463-D6A1-8D42-B3D0-4C979ABFDD9D}"/>
              </a:ext>
            </a:extLst>
          </p:cNvPr>
          <p:cNvSpPr txBox="1"/>
          <p:nvPr/>
        </p:nvSpPr>
        <p:spPr>
          <a:xfrm>
            <a:off x="699790" y="4192800"/>
            <a:ext cx="1524000" cy="276999"/>
          </a:xfrm>
          <a:prstGeom prst="rect">
            <a:avLst/>
          </a:prstGeom>
          <a:noFill/>
        </p:spPr>
        <p:txBody>
          <a:bodyPr wrap="square" rtlCol="0">
            <a:spAutoFit/>
          </a:bodyPr>
          <a:lstStyle/>
          <a:p>
            <a:pPr algn="ctr"/>
            <a:r>
              <a:rPr lang="en-US" sz="1200" b="1" i="1" dirty="0">
                <a:latin typeface="Century Gothic" panose="020B0502020202020204" pitchFamily="34" charset="0"/>
              </a:rPr>
              <a:t>Panelist</a:t>
            </a:r>
          </a:p>
        </p:txBody>
      </p:sp>
      <p:cxnSp>
        <p:nvCxnSpPr>
          <p:cNvPr id="5" name="Straight Connector 4">
            <a:extLst>
              <a:ext uri="{FF2B5EF4-FFF2-40B4-BE49-F238E27FC236}">
                <a16:creationId xmlns:a16="http://schemas.microsoft.com/office/drawing/2014/main" id="{4F825D4A-0FA8-A849-BBF5-A30408CBE7C4}"/>
              </a:ext>
            </a:extLst>
          </p:cNvPr>
          <p:cNvCxnSpPr>
            <a:cxnSpLocks/>
          </p:cNvCxnSpPr>
          <p:nvPr/>
        </p:nvCxnSpPr>
        <p:spPr>
          <a:xfrm>
            <a:off x="2743200" y="1967412"/>
            <a:ext cx="0" cy="4743824"/>
          </a:xfrm>
          <a:prstGeom prst="line">
            <a:avLst/>
          </a:prstGeom>
          <a:ln>
            <a:solidFill>
              <a:schemeClr val="bg1">
                <a:lumMod val="85000"/>
              </a:schemeClr>
            </a:solidFill>
          </a:ln>
          <a:effectLst/>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BB99F2B4-6144-784E-AC5E-DBF6DB078223}"/>
              </a:ext>
            </a:extLst>
          </p:cNvPr>
          <p:cNvSpPr txBox="1"/>
          <p:nvPr/>
        </p:nvSpPr>
        <p:spPr>
          <a:xfrm>
            <a:off x="344048" y="5870305"/>
            <a:ext cx="2235487" cy="600164"/>
          </a:xfrm>
          <a:prstGeom prst="rect">
            <a:avLst/>
          </a:prstGeom>
          <a:noFill/>
        </p:spPr>
        <p:txBody>
          <a:bodyPr wrap="square" rtlCol="0">
            <a:spAutoFit/>
          </a:bodyPr>
          <a:lstStyle/>
          <a:p>
            <a:pPr algn="ctr"/>
            <a:r>
              <a:rPr lang="en-US" sz="1100" dirty="0">
                <a:latin typeface="Century Gothic" panose="020B0502020202020204" pitchFamily="34" charset="0"/>
              </a:rPr>
              <a:t>Christina Gex</a:t>
            </a:r>
          </a:p>
          <a:p>
            <a:pPr algn="ctr"/>
            <a:r>
              <a:rPr lang="en-US" sz="1100" i="1" dirty="0">
                <a:latin typeface="Century Gothic" panose="020B0502020202020204" pitchFamily="34" charset="0"/>
              </a:rPr>
              <a:t>Office of the Deputy Assistant Secretary of the Army (DASA)</a:t>
            </a:r>
          </a:p>
        </p:txBody>
      </p:sp>
      <p:sp>
        <p:nvSpPr>
          <p:cNvPr id="9" name="TextBox 8">
            <a:extLst>
              <a:ext uri="{FF2B5EF4-FFF2-40B4-BE49-F238E27FC236}">
                <a16:creationId xmlns:a16="http://schemas.microsoft.com/office/drawing/2014/main" id="{0D2BEF7A-AF41-584E-81D3-8A1A0A335DBA}"/>
              </a:ext>
            </a:extLst>
          </p:cNvPr>
          <p:cNvSpPr txBox="1"/>
          <p:nvPr/>
        </p:nvSpPr>
        <p:spPr>
          <a:xfrm>
            <a:off x="317240" y="1002234"/>
            <a:ext cx="8509525" cy="738664"/>
          </a:xfrm>
          <a:prstGeom prst="rect">
            <a:avLst/>
          </a:prstGeom>
          <a:solidFill>
            <a:schemeClr val="accent4">
              <a:lumMod val="20000"/>
              <a:lumOff val="80000"/>
            </a:schemeClr>
          </a:solidFill>
          <a:ln w="12700">
            <a:solidFill>
              <a:schemeClr val="bg1">
                <a:lumMod val="85000"/>
              </a:schemeClr>
            </a:solidFill>
          </a:ln>
        </p:spPr>
        <p:txBody>
          <a:bodyPr wrap="square" rtlCol="0">
            <a:spAutoFit/>
          </a:bodyPr>
          <a:lstStyle/>
          <a:p>
            <a:r>
              <a:rPr lang="en-US" sz="1400" b="1" dirty="0">
                <a:latin typeface="Century Gothic" panose="020B0502020202020204" pitchFamily="34" charset="0"/>
              </a:rPr>
              <a:t>This panel will begin with OMB's guidance on automation to move from low value to high-value work, and explain how to navigate the major phases of the RPA life cycle: candidate process assessment, IT platform and security, and ongoing operations management</a:t>
            </a:r>
            <a:r>
              <a:rPr lang="en-US" sz="1400" dirty="0">
                <a:latin typeface="Century Gothic" panose="020B0502020202020204" pitchFamily="34" charset="0"/>
              </a:rPr>
              <a:t>.  </a:t>
            </a:r>
          </a:p>
        </p:txBody>
      </p:sp>
      <p:sp>
        <p:nvSpPr>
          <p:cNvPr id="12" name="Rectangle 11">
            <a:extLst>
              <a:ext uri="{FF2B5EF4-FFF2-40B4-BE49-F238E27FC236}">
                <a16:creationId xmlns:a16="http://schemas.microsoft.com/office/drawing/2014/main" id="{55176ED5-1B37-0E42-8986-D972F3A5C661}"/>
              </a:ext>
            </a:extLst>
          </p:cNvPr>
          <p:cNvSpPr/>
          <p:nvPr/>
        </p:nvSpPr>
        <p:spPr>
          <a:xfrm>
            <a:off x="2828988" y="4192800"/>
            <a:ext cx="5981941" cy="2417454"/>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latin typeface="Century Gothic" panose="020B0502020202020204" pitchFamily="34" charset="0"/>
              </a:rPr>
              <a:t>Christina Gex – </a:t>
            </a:r>
            <a:r>
              <a:rPr lang="en-US" sz="1200" i="1" dirty="0">
                <a:solidFill>
                  <a:schemeClr val="tx1"/>
                </a:solidFill>
                <a:latin typeface="Century Gothic" panose="020B0502020202020204" pitchFamily="34" charset="0"/>
              </a:rPr>
              <a:t>Office of the Deputy Assistant Secretary of the Army (DASA)</a:t>
            </a:r>
          </a:p>
          <a:p>
            <a:endParaRPr lang="en-US" sz="1200" i="1" dirty="0">
              <a:solidFill>
                <a:schemeClr val="tx1"/>
              </a:solidFill>
              <a:latin typeface="Century Gothic" panose="020B0502020202020204" pitchFamily="34" charset="0"/>
            </a:endParaRPr>
          </a:p>
          <a:p>
            <a:pPr marL="25400"/>
            <a:r>
              <a:rPr lang="en-US" sz="1200" b="1" dirty="0">
                <a:solidFill>
                  <a:schemeClr val="tx1"/>
                </a:solidFill>
                <a:latin typeface="Century Gothic" panose="020B0502020202020204" pitchFamily="34" charset="0"/>
              </a:rPr>
              <a:t>Christine </a:t>
            </a:r>
            <a:r>
              <a:rPr lang="en-US" sz="1200" dirty="0">
                <a:solidFill>
                  <a:schemeClr val="tx1"/>
                </a:solidFill>
                <a:latin typeface="Century Gothic" panose="020B0502020202020204" pitchFamily="34" charset="0"/>
              </a:rPr>
              <a:t>has been responsible for the development, deployment, and sustainment of two federal robotic process automation (RPA) programs. As the Chief Information Security Officer (CISO) at the NASA Shared Services Center (NSSC), she spearheaded the effort to issue credentials to robots; she was instrumental at NSSC in issuing common access cards (CACs) for robots to perform their work. </a:t>
            </a:r>
          </a:p>
          <a:p>
            <a:pPr marL="25400"/>
            <a:r>
              <a:rPr lang="en-US" sz="1200" dirty="0">
                <a:solidFill>
                  <a:schemeClr val="tx1"/>
                </a:solidFill>
                <a:latin typeface="Century Gothic" panose="020B0502020202020204" pitchFamily="34" charset="0"/>
              </a:rPr>
              <a:t>A leading innovator at DASA-FIM, she has been reaching across Department of Defense (DoD) organizations to expedite an infrastructure partnership allowing DASA-FIM to integrate their robots into customers’ daily workflows.</a:t>
            </a:r>
          </a:p>
          <a:p>
            <a:pPr marL="25400"/>
            <a:r>
              <a:rPr lang="en-US" sz="1200" dirty="0">
                <a:solidFill>
                  <a:schemeClr val="tx1"/>
                </a:solidFill>
                <a:latin typeface="Century Gothic" panose="020B0502020202020204" pitchFamily="34" charset="0"/>
              </a:rPr>
              <a:t>Ms. Gex holds a Master of Business Administration degree from William Carey University and is a Certified Authorization Professional (CAP).</a:t>
            </a:r>
          </a:p>
          <a:p>
            <a:endParaRPr lang="en-US" sz="900" i="1" dirty="0">
              <a:solidFill>
                <a:schemeClr val="tx1"/>
              </a:solidFill>
              <a:latin typeface="Century Gothic" panose="020B0502020202020204" pitchFamily="34" charset="0"/>
            </a:endParaRPr>
          </a:p>
        </p:txBody>
      </p:sp>
      <p:cxnSp>
        <p:nvCxnSpPr>
          <p:cNvPr id="13" name="Straight Connector 12">
            <a:extLst>
              <a:ext uri="{FF2B5EF4-FFF2-40B4-BE49-F238E27FC236}">
                <a16:creationId xmlns:a16="http://schemas.microsoft.com/office/drawing/2014/main" id="{141C52CA-F4C9-2E46-9137-A9B994884E03}"/>
              </a:ext>
            </a:extLst>
          </p:cNvPr>
          <p:cNvCxnSpPr>
            <a:cxnSpLocks/>
          </p:cNvCxnSpPr>
          <p:nvPr/>
        </p:nvCxnSpPr>
        <p:spPr>
          <a:xfrm>
            <a:off x="104328" y="4105683"/>
            <a:ext cx="252338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DB4563-AFD4-A441-BE65-E8D3556C2491}"/>
              </a:ext>
            </a:extLst>
          </p:cNvPr>
          <p:cNvCxnSpPr>
            <a:cxnSpLocks/>
          </p:cNvCxnSpPr>
          <p:nvPr/>
        </p:nvCxnSpPr>
        <p:spPr>
          <a:xfrm>
            <a:off x="2844821" y="4105683"/>
            <a:ext cx="59661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9033AD85-3E16-7F42-B37D-663C1C994BB3}"/>
              </a:ext>
            </a:extLst>
          </p:cNvPr>
          <p:cNvPicPr preferRelativeResize="0">
            <a:picLocks/>
          </p:cNvPicPr>
          <p:nvPr/>
        </p:nvPicPr>
        <p:blipFill>
          <a:blip r:embed="rId2"/>
          <a:stretch>
            <a:fillRect/>
          </a:stretch>
        </p:blipFill>
        <p:spPr>
          <a:xfrm>
            <a:off x="856967" y="4484252"/>
            <a:ext cx="1188720" cy="1371600"/>
          </a:xfrm>
          <a:prstGeom prst="rect">
            <a:avLst/>
          </a:prstGeom>
        </p:spPr>
      </p:pic>
      <p:sp>
        <p:nvSpPr>
          <p:cNvPr id="22" name="TextBox 21">
            <a:extLst>
              <a:ext uri="{FF2B5EF4-FFF2-40B4-BE49-F238E27FC236}">
                <a16:creationId xmlns:a16="http://schemas.microsoft.com/office/drawing/2014/main" id="{5B53F654-CD82-6440-B2F9-FCFCB0DB23D5}"/>
              </a:ext>
            </a:extLst>
          </p:cNvPr>
          <p:cNvSpPr txBox="1"/>
          <p:nvPr/>
        </p:nvSpPr>
        <p:spPr>
          <a:xfrm>
            <a:off x="683957" y="1876059"/>
            <a:ext cx="1524000" cy="276999"/>
          </a:xfrm>
          <a:prstGeom prst="rect">
            <a:avLst/>
          </a:prstGeom>
          <a:noFill/>
        </p:spPr>
        <p:txBody>
          <a:bodyPr wrap="square" rtlCol="0">
            <a:spAutoFit/>
          </a:bodyPr>
          <a:lstStyle/>
          <a:p>
            <a:pPr algn="ctr"/>
            <a:r>
              <a:rPr lang="en-US" sz="1200" b="1" i="1" dirty="0">
                <a:latin typeface="Century Gothic" panose="020B0502020202020204" pitchFamily="34" charset="0"/>
              </a:rPr>
              <a:t>Panelist</a:t>
            </a:r>
          </a:p>
        </p:txBody>
      </p:sp>
      <p:sp>
        <p:nvSpPr>
          <p:cNvPr id="23" name="TextBox 22">
            <a:extLst>
              <a:ext uri="{FF2B5EF4-FFF2-40B4-BE49-F238E27FC236}">
                <a16:creationId xmlns:a16="http://schemas.microsoft.com/office/drawing/2014/main" id="{6FB3C8A9-4B38-724F-98F3-651D56F725BC}"/>
              </a:ext>
            </a:extLst>
          </p:cNvPr>
          <p:cNvSpPr txBox="1"/>
          <p:nvPr/>
        </p:nvSpPr>
        <p:spPr>
          <a:xfrm>
            <a:off x="301407" y="3597302"/>
            <a:ext cx="2235487" cy="430887"/>
          </a:xfrm>
          <a:prstGeom prst="rect">
            <a:avLst/>
          </a:prstGeom>
          <a:noFill/>
        </p:spPr>
        <p:txBody>
          <a:bodyPr wrap="square" rtlCol="0">
            <a:spAutoFit/>
          </a:bodyPr>
          <a:lstStyle/>
          <a:p>
            <a:pPr algn="ctr"/>
            <a:r>
              <a:rPr lang="en-US" sz="1100" dirty="0">
                <a:latin typeface="Century Gothic" panose="020B0502020202020204" pitchFamily="34" charset="0"/>
              </a:rPr>
              <a:t>Curtina Smith</a:t>
            </a:r>
          </a:p>
          <a:p>
            <a:pPr algn="ctr"/>
            <a:r>
              <a:rPr lang="en-US" sz="1100" i="1" dirty="0">
                <a:latin typeface="Century Gothic" panose="020B0502020202020204" pitchFamily="34" charset="0"/>
              </a:rPr>
              <a:t>OMB</a:t>
            </a:r>
          </a:p>
        </p:txBody>
      </p:sp>
      <p:sp>
        <p:nvSpPr>
          <p:cNvPr id="24" name="Rectangle 23">
            <a:extLst>
              <a:ext uri="{FF2B5EF4-FFF2-40B4-BE49-F238E27FC236}">
                <a16:creationId xmlns:a16="http://schemas.microsoft.com/office/drawing/2014/main" id="{A773C576-DDCA-DC4D-A929-77D2634EF8CA}"/>
              </a:ext>
            </a:extLst>
          </p:cNvPr>
          <p:cNvSpPr/>
          <p:nvPr/>
        </p:nvSpPr>
        <p:spPr>
          <a:xfrm>
            <a:off x="2828990" y="1977041"/>
            <a:ext cx="5981941" cy="2041525"/>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latin typeface="Century Gothic" panose="020B0502020202020204" pitchFamily="34" charset="0"/>
              </a:rPr>
              <a:t>Curtina Smith – </a:t>
            </a:r>
            <a:r>
              <a:rPr lang="en-US" sz="1200" i="1" dirty="0">
                <a:solidFill>
                  <a:schemeClr val="tx1"/>
                </a:solidFill>
                <a:latin typeface="Century Gothic" panose="020B0502020202020204" pitchFamily="34" charset="0"/>
              </a:rPr>
              <a:t>OMB</a:t>
            </a:r>
          </a:p>
          <a:p>
            <a:endParaRPr lang="en-US" sz="1200" i="1" dirty="0">
              <a:solidFill>
                <a:schemeClr val="tx1"/>
              </a:solidFill>
              <a:latin typeface="Century Gothic" panose="020B0502020202020204" pitchFamily="34" charset="0"/>
            </a:endParaRPr>
          </a:p>
          <a:p>
            <a:r>
              <a:rPr lang="en-US" sz="1200" b="1" dirty="0">
                <a:solidFill>
                  <a:schemeClr val="tx1"/>
                </a:solidFill>
                <a:latin typeface="Century Gothic" panose="020B0502020202020204" pitchFamily="34" charset="0"/>
              </a:rPr>
              <a:t>Curtina </a:t>
            </a:r>
            <a:r>
              <a:rPr lang="en-US" sz="1200" dirty="0">
                <a:solidFill>
                  <a:schemeClr val="tx1"/>
                </a:solidFill>
                <a:latin typeface="Century Gothic" panose="020B0502020202020204" pitchFamily="34" charset="0"/>
              </a:rPr>
              <a:t>is a senior procurement policy analyst in the Office of Federal Procurement Policy (OFPP), Office of Management and Budget (OMB).  Ms. Smith joined OFPP in January 2008 and has worked in areas such as: high risk oversight, interagency contracting, and program/project management. She holds a Bachelor of Arts degree in Business Management with a concentration in Economics and a Master of Science in National Resource Strategy.  </a:t>
            </a:r>
          </a:p>
          <a:p>
            <a:endParaRPr lang="en-US" sz="1200" i="1" dirty="0">
              <a:solidFill>
                <a:schemeClr val="tx1"/>
              </a:solidFill>
              <a:latin typeface="Century Gothic" panose="020B0502020202020204" pitchFamily="34" charset="0"/>
            </a:endParaRPr>
          </a:p>
          <a:p>
            <a:endParaRPr lang="en-US" sz="900" i="1" dirty="0">
              <a:solidFill>
                <a:schemeClr val="tx1"/>
              </a:solidFill>
              <a:latin typeface="Century Gothic" panose="020B0502020202020204" pitchFamily="34" charset="0"/>
            </a:endParaRPr>
          </a:p>
          <a:p>
            <a:endParaRPr lang="en-US" sz="900" i="1" dirty="0">
              <a:solidFill>
                <a:schemeClr val="tx1"/>
              </a:solidFill>
              <a:latin typeface="Century Gothic" panose="020B0502020202020204" pitchFamily="34" charset="0"/>
            </a:endParaRPr>
          </a:p>
        </p:txBody>
      </p:sp>
      <p:pic>
        <p:nvPicPr>
          <p:cNvPr id="25" name="Picture 24">
            <a:extLst>
              <a:ext uri="{FF2B5EF4-FFF2-40B4-BE49-F238E27FC236}">
                <a16:creationId xmlns:a16="http://schemas.microsoft.com/office/drawing/2014/main" id="{3B988F58-CE14-2B42-A6C7-7C9106D6EA0A}"/>
              </a:ext>
            </a:extLst>
          </p:cNvPr>
          <p:cNvPicPr preferRelativeResize="0">
            <a:picLocks/>
          </p:cNvPicPr>
          <p:nvPr/>
        </p:nvPicPr>
        <p:blipFill>
          <a:blip r:embed="rId3"/>
          <a:stretch>
            <a:fillRect/>
          </a:stretch>
        </p:blipFill>
        <p:spPr>
          <a:xfrm>
            <a:off x="867430" y="2202656"/>
            <a:ext cx="1188720" cy="1371600"/>
          </a:xfrm>
          <a:prstGeom prst="rect">
            <a:avLst/>
          </a:prstGeom>
        </p:spPr>
      </p:pic>
      <p:sp>
        <p:nvSpPr>
          <p:cNvPr id="15" name="Rectangle 14">
            <a:extLst>
              <a:ext uri="{FF2B5EF4-FFF2-40B4-BE49-F238E27FC236}">
                <a16:creationId xmlns:a16="http://schemas.microsoft.com/office/drawing/2014/main" id="{54C528D4-968B-6F44-BA17-2B0DE3C0E643}"/>
              </a:ext>
            </a:extLst>
          </p:cNvPr>
          <p:cNvSpPr/>
          <p:nvPr/>
        </p:nvSpPr>
        <p:spPr>
          <a:xfrm>
            <a:off x="1" y="1"/>
            <a:ext cx="9144000" cy="9151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latin typeface="Century Gothic" panose="020B0502020202020204" pitchFamily="34" charset="0"/>
              </a:rPr>
              <a:t>   Robotics Process Automation (RPA) Implementation Lifecycle Panel</a:t>
            </a:r>
          </a:p>
        </p:txBody>
      </p:sp>
    </p:spTree>
    <p:extLst>
      <p:ext uri="{BB962C8B-B14F-4D97-AF65-F5344CB8AC3E}">
        <p14:creationId xmlns:p14="http://schemas.microsoft.com/office/powerpoint/2010/main" val="1131042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654615-DA48-E544-BBD6-1938706EC903}"/>
              </a:ext>
            </a:extLst>
          </p:cNvPr>
          <p:cNvSpPr txBox="1"/>
          <p:nvPr/>
        </p:nvSpPr>
        <p:spPr>
          <a:xfrm>
            <a:off x="396005" y="1148478"/>
            <a:ext cx="8305800" cy="2585323"/>
          </a:xfrm>
          <a:prstGeom prst="rect">
            <a:avLst/>
          </a:prstGeom>
          <a:solidFill>
            <a:schemeClr val="accent4">
              <a:lumMod val="20000"/>
              <a:lumOff val="80000"/>
            </a:schemeClr>
          </a:solidFill>
          <a:ln>
            <a:solidFill>
              <a:schemeClr val="bg1">
                <a:lumMod val="85000"/>
              </a:schemeClr>
            </a:solidFill>
          </a:ln>
        </p:spPr>
        <p:txBody>
          <a:bodyPr wrap="square" rtlCol="0">
            <a:spAutoFit/>
          </a:bodyPr>
          <a:lstStyle/>
          <a:p>
            <a:br>
              <a:rPr lang="en-US" b="1" dirty="0">
                <a:latin typeface="Century Gothic" panose="020B0502020202020204" pitchFamily="34" charset="0"/>
              </a:rPr>
            </a:br>
            <a:endParaRPr lang="en-US" b="1" dirty="0">
              <a:latin typeface="Century Gothic" panose="020B0502020202020204" pitchFamily="34" charset="0"/>
            </a:endParaRPr>
          </a:p>
          <a:p>
            <a:r>
              <a:rPr lang="en-US" b="1" dirty="0">
                <a:latin typeface="Century Gothic" panose="020B0502020202020204" pitchFamily="34" charset="0"/>
              </a:rPr>
              <a:t>Key Outcome: </a:t>
            </a:r>
            <a:r>
              <a:rPr lang="en-US" dirty="0">
                <a:latin typeface="Century Gothic" panose="020B0502020202020204" pitchFamily="34" charset="0"/>
              </a:rPr>
              <a:t>The audience will leave the session with a good feel for what bots are and how they are built.</a:t>
            </a:r>
          </a:p>
          <a:p>
            <a:br>
              <a:rPr lang="en-US" dirty="0">
                <a:latin typeface="Century Gothic" panose="020B0502020202020204" pitchFamily="34" charset="0"/>
              </a:rPr>
            </a:br>
            <a:r>
              <a:rPr lang="en-US" b="1" dirty="0">
                <a:latin typeface="Century Gothic" panose="020B0502020202020204" pitchFamily="34" charset="0"/>
              </a:rPr>
              <a:t>Description:</a:t>
            </a:r>
            <a:r>
              <a:rPr lang="en-US" dirty="0">
                <a:latin typeface="Century Gothic" panose="020B0502020202020204" pitchFamily="34" charset="0"/>
              </a:rPr>
              <a:t> This session will demonstrate construction of two process robots and include audience participation!</a:t>
            </a:r>
          </a:p>
          <a:p>
            <a:endParaRPr lang="en-US" dirty="0">
              <a:latin typeface="Century Gothic" panose="020B0502020202020204" pitchFamily="34" charset="0"/>
            </a:endParaRPr>
          </a:p>
          <a:p>
            <a:endParaRPr lang="en-US" dirty="0">
              <a:latin typeface="Century Gothic" panose="020B0502020202020204" pitchFamily="34" charset="0"/>
            </a:endParaRPr>
          </a:p>
        </p:txBody>
      </p:sp>
      <p:sp>
        <p:nvSpPr>
          <p:cNvPr id="6" name="Rectangle 5">
            <a:extLst>
              <a:ext uri="{FF2B5EF4-FFF2-40B4-BE49-F238E27FC236}">
                <a16:creationId xmlns:a16="http://schemas.microsoft.com/office/drawing/2014/main" id="{4CCD3E54-0B6F-D145-80AD-71710D5D034D}"/>
              </a:ext>
            </a:extLst>
          </p:cNvPr>
          <p:cNvSpPr/>
          <p:nvPr/>
        </p:nvSpPr>
        <p:spPr>
          <a:xfrm>
            <a:off x="1" y="1"/>
            <a:ext cx="9144000" cy="9151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latin typeface="Century Gothic" panose="020B0502020202020204" pitchFamily="34" charset="0"/>
              </a:rPr>
              <a:t>     Build-a-Bot Demos</a:t>
            </a:r>
            <a:endParaRPr lang="en-US" sz="2000" dirty="0">
              <a:latin typeface="Century Gothic" panose="020B0502020202020204" pitchFamily="34" charset="0"/>
            </a:endParaRPr>
          </a:p>
          <a:p>
            <a:r>
              <a:rPr lang="en-US" sz="2000" dirty="0">
                <a:latin typeface="Century Gothic" panose="020B0502020202020204" pitchFamily="34" charset="0"/>
              </a:rPr>
              <a:t>     11:00 AM - 11:50 AM</a:t>
            </a:r>
          </a:p>
        </p:txBody>
      </p:sp>
      <p:sp>
        <p:nvSpPr>
          <p:cNvPr id="8" name="TextBox 7">
            <a:extLst>
              <a:ext uri="{FF2B5EF4-FFF2-40B4-BE49-F238E27FC236}">
                <a16:creationId xmlns:a16="http://schemas.microsoft.com/office/drawing/2014/main" id="{C54FBCE8-4B49-3B48-9C6B-2A04EF2A9441}"/>
              </a:ext>
            </a:extLst>
          </p:cNvPr>
          <p:cNvSpPr txBox="1"/>
          <p:nvPr/>
        </p:nvSpPr>
        <p:spPr>
          <a:xfrm>
            <a:off x="398936" y="4191000"/>
            <a:ext cx="8305800" cy="2000548"/>
          </a:xfrm>
          <a:prstGeom prst="rect">
            <a:avLst/>
          </a:prstGeom>
          <a:solidFill>
            <a:schemeClr val="accent4">
              <a:lumMod val="20000"/>
              <a:lumOff val="80000"/>
            </a:schemeClr>
          </a:solidFill>
          <a:ln>
            <a:solidFill>
              <a:schemeClr val="bg1">
                <a:lumMod val="85000"/>
              </a:schemeClr>
            </a:solidFill>
          </a:ln>
        </p:spPr>
        <p:txBody>
          <a:bodyPr wrap="square" rtlCol="0">
            <a:spAutoFit/>
          </a:bodyPr>
          <a:lstStyle/>
          <a:p>
            <a:pPr algn="ctr"/>
            <a:endParaRPr lang="en-US" b="1" dirty="0">
              <a:latin typeface="Century Gothic" panose="020B0502020202020204" pitchFamily="34" charset="0"/>
            </a:endParaRPr>
          </a:p>
          <a:p>
            <a:r>
              <a:rPr lang="en-US" b="1" i="1" dirty="0">
                <a:latin typeface="Century Gothic" panose="020B0502020202020204" pitchFamily="34" charset="0"/>
              </a:rPr>
              <a:t>Leaders:</a:t>
            </a:r>
            <a:endParaRPr lang="en-US" b="1" i="1" u="sng" dirty="0">
              <a:latin typeface="Century Gothic" panose="020B0502020202020204" pitchFamily="34" charset="0"/>
            </a:endParaRPr>
          </a:p>
          <a:p>
            <a:endParaRPr lang="en-US" dirty="0">
              <a:latin typeface="Century Gothic" panose="020B0502020202020204" pitchFamily="34" charset="0"/>
            </a:endParaRPr>
          </a:p>
          <a:p>
            <a:r>
              <a:rPr lang="en-US" dirty="0">
                <a:latin typeface="Century Gothic" panose="020B0502020202020204" pitchFamily="34" charset="0"/>
              </a:rPr>
              <a:t>Brian Diederich – </a:t>
            </a:r>
            <a:r>
              <a:rPr lang="en-US" i="1" dirty="0">
                <a:latin typeface="Century Gothic" panose="020B0502020202020204" pitchFamily="34" charset="0"/>
              </a:rPr>
              <a:t>Deloitte</a:t>
            </a:r>
          </a:p>
          <a:p>
            <a:endParaRPr lang="en-US" i="1" dirty="0">
              <a:latin typeface="Century Gothic" panose="020B0502020202020204" pitchFamily="34" charset="0"/>
            </a:endParaRPr>
          </a:p>
          <a:p>
            <a:r>
              <a:rPr lang="en-US" dirty="0">
                <a:latin typeface="Century Gothic" panose="020B0502020202020204" pitchFamily="34" charset="0"/>
              </a:rPr>
              <a:t>Jim Walker - </a:t>
            </a:r>
            <a:r>
              <a:rPr lang="en-US" i="1" dirty="0">
                <a:latin typeface="Century Gothic" panose="020B0502020202020204" pitchFamily="34" charset="0"/>
              </a:rPr>
              <a:t>UiPath</a:t>
            </a:r>
          </a:p>
          <a:p>
            <a:endParaRPr lang="en-US" sz="1600" dirty="0">
              <a:latin typeface="Century Gothic" panose="020B0502020202020204" pitchFamily="34" charset="0"/>
            </a:endParaRPr>
          </a:p>
        </p:txBody>
      </p:sp>
      <p:cxnSp>
        <p:nvCxnSpPr>
          <p:cNvPr id="9" name="Straight Connector 8">
            <a:extLst>
              <a:ext uri="{FF2B5EF4-FFF2-40B4-BE49-F238E27FC236}">
                <a16:creationId xmlns:a16="http://schemas.microsoft.com/office/drawing/2014/main" id="{E51D56B5-4A14-7341-9CBA-8A0555128909}"/>
              </a:ext>
            </a:extLst>
          </p:cNvPr>
          <p:cNvCxnSpPr>
            <a:cxnSpLocks/>
          </p:cNvCxnSpPr>
          <p:nvPr/>
        </p:nvCxnSpPr>
        <p:spPr>
          <a:xfrm>
            <a:off x="152401" y="3962400"/>
            <a:ext cx="8839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725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9BE287-64DC-3940-BF09-AE88AADC8DF8}"/>
              </a:ext>
            </a:extLst>
          </p:cNvPr>
          <p:cNvSpPr txBox="1"/>
          <p:nvPr/>
        </p:nvSpPr>
        <p:spPr>
          <a:xfrm>
            <a:off x="668138" y="3974888"/>
            <a:ext cx="1524000" cy="276999"/>
          </a:xfrm>
          <a:prstGeom prst="rect">
            <a:avLst/>
          </a:prstGeom>
          <a:noFill/>
        </p:spPr>
        <p:txBody>
          <a:bodyPr wrap="square" rtlCol="0">
            <a:spAutoFit/>
          </a:bodyPr>
          <a:lstStyle/>
          <a:p>
            <a:pPr algn="ctr"/>
            <a:r>
              <a:rPr lang="en-US" sz="1200" b="1" i="1" dirty="0">
                <a:latin typeface="Century Gothic" panose="020B0502020202020204" pitchFamily="34" charset="0"/>
              </a:rPr>
              <a:t>Leader</a:t>
            </a:r>
          </a:p>
        </p:txBody>
      </p:sp>
      <p:cxnSp>
        <p:nvCxnSpPr>
          <p:cNvPr id="5" name="Straight Connector 4">
            <a:extLst>
              <a:ext uri="{FF2B5EF4-FFF2-40B4-BE49-F238E27FC236}">
                <a16:creationId xmlns:a16="http://schemas.microsoft.com/office/drawing/2014/main" id="{48A581D5-0B36-2A4B-B998-A7D169F1407B}"/>
              </a:ext>
            </a:extLst>
          </p:cNvPr>
          <p:cNvCxnSpPr>
            <a:cxnSpLocks/>
          </p:cNvCxnSpPr>
          <p:nvPr/>
        </p:nvCxnSpPr>
        <p:spPr>
          <a:xfrm>
            <a:off x="2743200" y="1679457"/>
            <a:ext cx="0" cy="5031781"/>
          </a:xfrm>
          <a:prstGeom prst="line">
            <a:avLst/>
          </a:prstGeom>
          <a:ln>
            <a:solidFill>
              <a:schemeClr val="bg1">
                <a:lumMod val="85000"/>
              </a:schemeClr>
            </a:solidFill>
          </a:ln>
          <a:effectLst/>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249A523B-7851-A842-83F4-C1B04B48944A}"/>
              </a:ext>
            </a:extLst>
          </p:cNvPr>
          <p:cNvSpPr txBox="1"/>
          <p:nvPr/>
        </p:nvSpPr>
        <p:spPr>
          <a:xfrm>
            <a:off x="312395" y="5659862"/>
            <a:ext cx="2235487" cy="430887"/>
          </a:xfrm>
          <a:prstGeom prst="rect">
            <a:avLst/>
          </a:prstGeom>
          <a:noFill/>
        </p:spPr>
        <p:txBody>
          <a:bodyPr wrap="square" rtlCol="0">
            <a:spAutoFit/>
          </a:bodyPr>
          <a:lstStyle/>
          <a:p>
            <a:pPr algn="ctr"/>
            <a:r>
              <a:rPr lang="en-US" sz="1100" dirty="0">
                <a:latin typeface="Century Gothic" panose="020B0502020202020204" pitchFamily="34" charset="0"/>
              </a:rPr>
              <a:t>Jim Walker</a:t>
            </a:r>
          </a:p>
          <a:p>
            <a:pPr algn="ctr"/>
            <a:r>
              <a:rPr lang="en-US" sz="1100" i="1" dirty="0">
                <a:latin typeface="Century Gothic" panose="020B0502020202020204" pitchFamily="34" charset="0"/>
              </a:rPr>
              <a:t>UiPath</a:t>
            </a:r>
          </a:p>
        </p:txBody>
      </p:sp>
      <p:sp>
        <p:nvSpPr>
          <p:cNvPr id="7" name="TextBox 6">
            <a:extLst>
              <a:ext uri="{FF2B5EF4-FFF2-40B4-BE49-F238E27FC236}">
                <a16:creationId xmlns:a16="http://schemas.microsoft.com/office/drawing/2014/main" id="{A8FB3B41-3E87-AA44-93CA-8209E373775A}"/>
              </a:ext>
            </a:extLst>
          </p:cNvPr>
          <p:cNvSpPr txBox="1"/>
          <p:nvPr/>
        </p:nvSpPr>
        <p:spPr>
          <a:xfrm>
            <a:off x="668138" y="1689140"/>
            <a:ext cx="1524000" cy="276999"/>
          </a:xfrm>
          <a:prstGeom prst="rect">
            <a:avLst/>
          </a:prstGeom>
          <a:noFill/>
        </p:spPr>
        <p:txBody>
          <a:bodyPr wrap="square" rtlCol="0">
            <a:spAutoFit/>
          </a:bodyPr>
          <a:lstStyle/>
          <a:p>
            <a:pPr algn="ctr"/>
            <a:r>
              <a:rPr lang="en-US" sz="1200" b="1" i="1" dirty="0">
                <a:latin typeface="Century Gothic" panose="020B0502020202020204" pitchFamily="34" charset="0"/>
              </a:rPr>
              <a:t>Leader</a:t>
            </a:r>
          </a:p>
        </p:txBody>
      </p:sp>
      <p:sp>
        <p:nvSpPr>
          <p:cNvPr id="8" name="TextBox 7">
            <a:extLst>
              <a:ext uri="{FF2B5EF4-FFF2-40B4-BE49-F238E27FC236}">
                <a16:creationId xmlns:a16="http://schemas.microsoft.com/office/drawing/2014/main" id="{E2B0D9EC-98C0-094A-A8D0-5CBB95253867}"/>
              </a:ext>
            </a:extLst>
          </p:cNvPr>
          <p:cNvSpPr txBox="1"/>
          <p:nvPr/>
        </p:nvSpPr>
        <p:spPr>
          <a:xfrm>
            <a:off x="317240" y="3441419"/>
            <a:ext cx="2235487" cy="430887"/>
          </a:xfrm>
          <a:prstGeom prst="rect">
            <a:avLst/>
          </a:prstGeom>
          <a:noFill/>
        </p:spPr>
        <p:txBody>
          <a:bodyPr wrap="square" rtlCol="0">
            <a:spAutoFit/>
          </a:bodyPr>
          <a:lstStyle/>
          <a:p>
            <a:pPr algn="ctr"/>
            <a:r>
              <a:rPr lang="en-US" sz="1100" dirty="0">
                <a:latin typeface="Century Gothic" panose="020B0502020202020204" pitchFamily="34" charset="0"/>
              </a:rPr>
              <a:t>Brian Diederich</a:t>
            </a:r>
          </a:p>
          <a:p>
            <a:pPr algn="ctr"/>
            <a:r>
              <a:rPr lang="en-US" sz="1100" i="1" dirty="0">
                <a:latin typeface="Century Gothic" panose="020B0502020202020204" pitchFamily="34" charset="0"/>
              </a:rPr>
              <a:t>Deloitte</a:t>
            </a:r>
          </a:p>
        </p:txBody>
      </p:sp>
      <p:sp>
        <p:nvSpPr>
          <p:cNvPr id="12" name="TextBox 11">
            <a:extLst>
              <a:ext uri="{FF2B5EF4-FFF2-40B4-BE49-F238E27FC236}">
                <a16:creationId xmlns:a16="http://schemas.microsoft.com/office/drawing/2014/main" id="{A44C4B9B-7969-7D47-B574-5EB71D9506D0}"/>
              </a:ext>
            </a:extLst>
          </p:cNvPr>
          <p:cNvSpPr txBox="1"/>
          <p:nvPr/>
        </p:nvSpPr>
        <p:spPr>
          <a:xfrm>
            <a:off x="317240" y="1002234"/>
            <a:ext cx="8509525" cy="646331"/>
          </a:xfrm>
          <a:prstGeom prst="rect">
            <a:avLst/>
          </a:prstGeom>
          <a:solidFill>
            <a:schemeClr val="accent4">
              <a:lumMod val="20000"/>
              <a:lumOff val="80000"/>
            </a:schemeClr>
          </a:solidFill>
          <a:ln w="12700">
            <a:solidFill>
              <a:schemeClr val="bg1">
                <a:lumMod val="85000"/>
              </a:schemeClr>
            </a:solidFill>
          </a:ln>
        </p:spPr>
        <p:txBody>
          <a:bodyPr wrap="square" rtlCol="0">
            <a:spAutoFit/>
          </a:bodyPr>
          <a:lstStyle/>
          <a:p>
            <a:r>
              <a:rPr lang="en-US" b="1" dirty="0">
                <a:latin typeface="Century Gothic" panose="020B0502020202020204" pitchFamily="34" charset="0"/>
              </a:rPr>
              <a:t>This session will demonstrate construction of two process robots and include audience participation!</a:t>
            </a:r>
          </a:p>
        </p:txBody>
      </p:sp>
      <p:sp>
        <p:nvSpPr>
          <p:cNvPr id="19" name="Rectangle 18">
            <a:extLst>
              <a:ext uri="{FF2B5EF4-FFF2-40B4-BE49-F238E27FC236}">
                <a16:creationId xmlns:a16="http://schemas.microsoft.com/office/drawing/2014/main" id="{270A869C-1350-D044-8E9D-D9A20B1215FA}"/>
              </a:ext>
            </a:extLst>
          </p:cNvPr>
          <p:cNvSpPr/>
          <p:nvPr/>
        </p:nvSpPr>
        <p:spPr>
          <a:xfrm>
            <a:off x="1" y="1"/>
            <a:ext cx="9144000" cy="9151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latin typeface="Century Gothic" panose="020B0502020202020204" pitchFamily="34" charset="0"/>
              </a:rPr>
              <a:t>   Build-a-Bot Demos</a:t>
            </a:r>
            <a:endParaRPr lang="en-US" sz="2000" dirty="0">
              <a:latin typeface="Century Gothic" panose="020B0502020202020204" pitchFamily="34" charset="0"/>
            </a:endParaRPr>
          </a:p>
        </p:txBody>
      </p:sp>
      <p:sp>
        <p:nvSpPr>
          <p:cNvPr id="24" name="Rectangle 23">
            <a:extLst>
              <a:ext uri="{FF2B5EF4-FFF2-40B4-BE49-F238E27FC236}">
                <a16:creationId xmlns:a16="http://schemas.microsoft.com/office/drawing/2014/main" id="{73DF327B-D3A9-A043-B9CB-6E2EB2D37A44}"/>
              </a:ext>
            </a:extLst>
          </p:cNvPr>
          <p:cNvSpPr/>
          <p:nvPr/>
        </p:nvSpPr>
        <p:spPr>
          <a:xfrm>
            <a:off x="2843760" y="1824383"/>
            <a:ext cx="5988867" cy="1657398"/>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latin typeface="Century Gothic" panose="020B0502020202020204" pitchFamily="34" charset="0"/>
              </a:rPr>
              <a:t>Brian Diederich – </a:t>
            </a:r>
            <a:r>
              <a:rPr lang="en-US" sz="1200" i="1" dirty="0">
                <a:solidFill>
                  <a:schemeClr val="tx1"/>
                </a:solidFill>
                <a:latin typeface="Century Gothic" panose="020B0502020202020204" pitchFamily="34" charset="0"/>
              </a:rPr>
              <a:t>Deloitte</a:t>
            </a:r>
          </a:p>
          <a:p>
            <a:endParaRPr lang="en-US" sz="1200" i="1" dirty="0">
              <a:solidFill>
                <a:schemeClr val="tx1"/>
              </a:solidFill>
              <a:latin typeface="Century Gothic" panose="020B0502020202020204" pitchFamily="34" charset="0"/>
            </a:endParaRPr>
          </a:p>
          <a:p>
            <a:r>
              <a:rPr lang="en-US" sz="1200" b="1" dirty="0">
                <a:solidFill>
                  <a:schemeClr val="tx1"/>
                </a:solidFill>
                <a:latin typeface="Century Gothic" panose="020B0502020202020204" pitchFamily="34" charset="0"/>
              </a:rPr>
              <a:t>Brian </a:t>
            </a:r>
            <a:r>
              <a:rPr lang="en-US" sz="1200" dirty="0">
                <a:solidFill>
                  <a:schemeClr val="tx1"/>
                </a:solidFill>
                <a:latin typeface="Century Gothic" panose="020B0502020202020204" pitchFamily="34" charset="0"/>
              </a:rPr>
              <a:t>currently serves as the lead developer for GSA OCFO RPA activities. In his current role, he developed the first automated process at GSA OCFO. In past efforts, Mr. Diederich has supported RPA efforts at multiple agencies including GSA, USDA, ICE, and HUD.</a:t>
            </a:r>
            <a:endParaRPr lang="en-US" sz="1200" i="1" dirty="0">
              <a:solidFill>
                <a:schemeClr val="tx1"/>
              </a:solidFill>
              <a:latin typeface="Century Gothic" panose="020B0502020202020204" pitchFamily="34" charset="0"/>
            </a:endParaRPr>
          </a:p>
          <a:p>
            <a:endParaRPr lang="en-US" sz="800" i="1" dirty="0">
              <a:solidFill>
                <a:schemeClr val="tx1"/>
              </a:solidFill>
              <a:latin typeface="Century Gothic" panose="020B0502020202020204" pitchFamily="34" charset="0"/>
            </a:endParaRPr>
          </a:p>
        </p:txBody>
      </p:sp>
      <p:sp>
        <p:nvSpPr>
          <p:cNvPr id="27" name="Rectangle 26">
            <a:extLst>
              <a:ext uri="{FF2B5EF4-FFF2-40B4-BE49-F238E27FC236}">
                <a16:creationId xmlns:a16="http://schemas.microsoft.com/office/drawing/2014/main" id="{50CF51E7-1D99-244C-8F3F-21FD7B690BEE}"/>
              </a:ext>
            </a:extLst>
          </p:cNvPr>
          <p:cNvSpPr/>
          <p:nvPr/>
        </p:nvSpPr>
        <p:spPr>
          <a:xfrm>
            <a:off x="2843760" y="3656862"/>
            <a:ext cx="5981941" cy="3054376"/>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latin typeface="Century Gothic" panose="020B0502020202020204" pitchFamily="34" charset="0"/>
              </a:rPr>
              <a:t>Jim Walker – </a:t>
            </a:r>
            <a:r>
              <a:rPr lang="en-US" sz="1200" i="1" dirty="0">
                <a:solidFill>
                  <a:schemeClr val="tx1"/>
                </a:solidFill>
                <a:latin typeface="Century Gothic" panose="020B0502020202020204" pitchFamily="34" charset="0"/>
              </a:rPr>
              <a:t>UiPath</a:t>
            </a:r>
          </a:p>
          <a:p>
            <a:endParaRPr lang="en-US" sz="1200" i="1" dirty="0">
              <a:solidFill>
                <a:schemeClr val="tx1"/>
              </a:solidFill>
              <a:latin typeface="Century Gothic" panose="020B0502020202020204" pitchFamily="34" charset="0"/>
            </a:endParaRPr>
          </a:p>
          <a:p>
            <a:pPr eaLnBrk="0" fontAlgn="base" hangingPunct="0">
              <a:spcBef>
                <a:spcPct val="0"/>
              </a:spcBef>
              <a:spcAft>
                <a:spcPct val="0"/>
              </a:spcAft>
              <a:buClrTx/>
            </a:pPr>
            <a:r>
              <a:rPr lang="en-US" altLang="en-US" sz="1200" b="1" dirty="0">
                <a:solidFill>
                  <a:srgbClr val="494949"/>
                </a:solidFill>
                <a:latin typeface="Century Gothic" panose="020B0502020202020204" pitchFamily="34" charset="0"/>
                <a:ea typeface="Times New Roman" panose="02020603050405020304" pitchFamily="18" charset="0"/>
                <a:cs typeface="Calibri" panose="020F0502020204030204" pitchFamily="34" charset="0"/>
              </a:rPr>
              <a:t>Jim </a:t>
            </a:r>
            <a:r>
              <a:rPr lang="en-US" altLang="en-US" sz="1200" dirty="0">
                <a:solidFill>
                  <a:srgbClr val="494949"/>
                </a:solidFill>
                <a:latin typeface="Century Gothic" panose="020B0502020202020204" pitchFamily="34" charset="0"/>
                <a:ea typeface="Times New Roman" panose="02020603050405020304" pitchFamily="18" charset="0"/>
                <a:cs typeface="Calibri" panose="020F0502020204030204" pitchFamily="34" charset="0"/>
              </a:rPr>
              <a:t>is a former Army Artillery Officer and federal employee. He served at the Deputy Chief Information Officer and Services Portfolio Manager at the National Aeronautics and Space Administration’s Shared Services Center (NSSC). It was in this role as Services Portfolio Manager that he incubated new business for the NSSC. He designed and deployed the first RPA bot on a production system in the Federal government. </a:t>
            </a:r>
          </a:p>
          <a:p>
            <a:pPr eaLnBrk="0" fontAlgn="base" hangingPunct="0">
              <a:spcBef>
                <a:spcPct val="0"/>
              </a:spcBef>
              <a:spcAft>
                <a:spcPct val="0"/>
              </a:spcAft>
              <a:buClrTx/>
            </a:pPr>
            <a:r>
              <a:rPr lang="en-US" altLang="en-US" sz="1200" dirty="0">
                <a:solidFill>
                  <a:srgbClr val="121D40"/>
                </a:solidFill>
                <a:latin typeface="Century Gothic" panose="020B0502020202020204" pitchFamily="34" charset="0"/>
                <a:cs typeface="Calibri" panose="020F0502020204030204" pitchFamily="34" charset="0"/>
              </a:rPr>
              <a:t>C</a:t>
            </a:r>
            <a:r>
              <a:rPr lang="en-US" altLang="en-US" sz="1200" dirty="0">
                <a:solidFill>
                  <a:srgbClr val="494949"/>
                </a:solidFill>
                <a:latin typeface="Century Gothic" panose="020B0502020202020204" pitchFamily="34" charset="0"/>
                <a:ea typeface="Times New Roman" panose="02020603050405020304" pitchFamily="18" charset="0"/>
                <a:cs typeface="Calibri" panose="020F0502020204030204" pitchFamily="34" charset="0"/>
              </a:rPr>
              <a:t>urrently, Walker is the global Director of Public Sector Marketing at UiPath focused on evangelizing RPA and other intelligent technologies across all levels of government. In addition to NASA’s RPA deployment he was responsible for bot deployments at the Treasury’s ARC and has assisted with 13 other agency deployments.</a:t>
            </a:r>
            <a:endParaRPr lang="en-US" altLang="en-US" sz="1200" dirty="0">
              <a:solidFill>
                <a:srgbClr val="121D40"/>
              </a:solidFill>
              <a:latin typeface="Century Gothic" panose="020B0502020202020204" pitchFamily="34" charset="0"/>
              <a:cs typeface="Calibri" panose="020F0502020204030204" pitchFamily="34" charset="0"/>
            </a:endParaRPr>
          </a:p>
          <a:p>
            <a:pPr eaLnBrk="0" fontAlgn="base" hangingPunct="0">
              <a:spcBef>
                <a:spcPct val="0"/>
              </a:spcBef>
              <a:spcAft>
                <a:spcPct val="0"/>
              </a:spcAft>
              <a:buClrTx/>
            </a:pPr>
            <a:r>
              <a:rPr lang="en-US" altLang="en-US" sz="1200" dirty="0">
                <a:solidFill>
                  <a:srgbClr val="494949"/>
                </a:solidFill>
                <a:latin typeface="Century Gothic" panose="020B0502020202020204" pitchFamily="34" charset="0"/>
                <a:ea typeface="Times New Roman" panose="02020603050405020304" pitchFamily="18" charset="0"/>
                <a:cs typeface="Calibri" panose="020F0502020204030204" pitchFamily="34" charset="0"/>
              </a:rPr>
              <a:t>He is a member of the class of 2018 for Federal Computer Weekly “Federal 100”, and recognized as runner up at the Government Computer News “</a:t>
            </a:r>
            <a:r>
              <a:rPr lang="en-US" altLang="en-US" sz="1200" dirty="0" err="1">
                <a:solidFill>
                  <a:srgbClr val="494949"/>
                </a:solidFill>
                <a:latin typeface="Century Gothic" panose="020B0502020202020204" pitchFamily="34" charset="0"/>
                <a:ea typeface="Times New Roman" panose="02020603050405020304" pitchFamily="18" charset="0"/>
                <a:cs typeface="Calibri" panose="020F0502020204030204" pitchFamily="34" charset="0"/>
              </a:rPr>
              <a:t>DigIT</a:t>
            </a:r>
            <a:r>
              <a:rPr lang="en-US" altLang="en-US" sz="1200" dirty="0">
                <a:solidFill>
                  <a:srgbClr val="494949"/>
                </a:solidFill>
                <a:latin typeface="Century Gothic" panose="020B0502020202020204" pitchFamily="34" charset="0"/>
                <a:ea typeface="Times New Roman" panose="02020603050405020304" pitchFamily="18" charset="0"/>
                <a:cs typeface="Calibri" panose="020F0502020204030204" pitchFamily="34" charset="0"/>
              </a:rPr>
              <a:t> 2017” award for Robotics, Automation and Unmanned Systems. </a:t>
            </a:r>
            <a:endParaRPr lang="en-US" altLang="en-US" sz="1200" dirty="0">
              <a:solidFill>
                <a:srgbClr val="121D40"/>
              </a:solidFill>
              <a:latin typeface="Century Gothic" panose="020B0502020202020204" pitchFamily="34" charset="0"/>
              <a:cs typeface="Calibri" panose="020F0502020204030204" pitchFamily="34" charset="0"/>
            </a:endParaRPr>
          </a:p>
          <a:p>
            <a:endParaRPr lang="en-US" sz="1050" i="1" dirty="0">
              <a:solidFill>
                <a:schemeClr val="tx1"/>
              </a:solidFill>
              <a:latin typeface="Century Gothic" panose="020B0502020202020204" pitchFamily="34" charset="0"/>
            </a:endParaRPr>
          </a:p>
          <a:p>
            <a:endParaRPr lang="en-US" sz="1050" i="1" dirty="0">
              <a:solidFill>
                <a:schemeClr val="tx1"/>
              </a:solidFill>
              <a:latin typeface="Century Gothic" panose="020B0502020202020204" pitchFamily="34" charset="0"/>
            </a:endParaRPr>
          </a:p>
          <a:p>
            <a:endParaRPr lang="en-US" sz="900" i="1" dirty="0">
              <a:solidFill>
                <a:schemeClr val="tx1"/>
              </a:solidFill>
              <a:latin typeface="Century Gothic" panose="020B0502020202020204" pitchFamily="34" charset="0"/>
            </a:endParaRPr>
          </a:p>
        </p:txBody>
      </p:sp>
      <p:cxnSp>
        <p:nvCxnSpPr>
          <p:cNvPr id="33" name="Straight Connector 32">
            <a:extLst>
              <a:ext uri="{FF2B5EF4-FFF2-40B4-BE49-F238E27FC236}">
                <a16:creationId xmlns:a16="http://schemas.microsoft.com/office/drawing/2014/main" id="{CF4616CC-2D80-CE46-8E78-9447E62801DB}"/>
              </a:ext>
            </a:extLst>
          </p:cNvPr>
          <p:cNvCxnSpPr>
            <a:cxnSpLocks/>
          </p:cNvCxnSpPr>
          <p:nvPr/>
        </p:nvCxnSpPr>
        <p:spPr>
          <a:xfrm>
            <a:off x="72676" y="3887771"/>
            <a:ext cx="252338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95B818F-A513-9A4D-8A03-6EF9DDD0C3FD}"/>
              </a:ext>
            </a:extLst>
          </p:cNvPr>
          <p:cNvPicPr>
            <a:picLocks noChangeAspect="1"/>
          </p:cNvPicPr>
          <p:nvPr/>
        </p:nvPicPr>
        <p:blipFill>
          <a:blip r:embed="rId3"/>
          <a:stretch>
            <a:fillRect/>
          </a:stretch>
        </p:blipFill>
        <p:spPr>
          <a:xfrm>
            <a:off x="838200" y="2069819"/>
            <a:ext cx="1219199" cy="1371600"/>
          </a:xfrm>
          <a:prstGeom prst="rect">
            <a:avLst/>
          </a:prstGeom>
        </p:spPr>
      </p:pic>
      <p:pic>
        <p:nvPicPr>
          <p:cNvPr id="2" name="Picture 1">
            <a:extLst>
              <a:ext uri="{FF2B5EF4-FFF2-40B4-BE49-F238E27FC236}">
                <a16:creationId xmlns:a16="http://schemas.microsoft.com/office/drawing/2014/main" id="{CA2E6FD6-7388-A74B-80BE-E9AA37E23E60}"/>
              </a:ext>
            </a:extLst>
          </p:cNvPr>
          <p:cNvPicPr preferRelativeResize="0">
            <a:picLocks/>
          </p:cNvPicPr>
          <p:nvPr/>
        </p:nvPicPr>
        <p:blipFill rotWithShape="1">
          <a:blip r:embed="rId4"/>
          <a:srcRect r="4064"/>
          <a:stretch/>
        </p:blipFill>
        <p:spPr>
          <a:xfrm>
            <a:off x="838201" y="4253057"/>
            <a:ext cx="1219198" cy="1371600"/>
          </a:xfrm>
          <a:prstGeom prst="rect">
            <a:avLst/>
          </a:prstGeom>
        </p:spPr>
      </p:pic>
    </p:spTree>
    <p:extLst>
      <p:ext uri="{BB962C8B-B14F-4D97-AF65-F5344CB8AC3E}">
        <p14:creationId xmlns:p14="http://schemas.microsoft.com/office/powerpoint/2010/main" val="4197735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0F7A04-FBFE-414C-B644-1C4BC6CCD3F3}"/>
              </a:ext>
            </a:extLst>
          </p:cNvPr>
          <p:cNvSpPr/>
          <p:nvPr/>
        </p:nvSpPr>
        <p:spPr>
          <a:xfrm>
            <a:off x="1" y="1"/>
            <a:ext cx="9144000" cy="9151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latin typeface="Century Gothic" panose="020B0502020202020204" pitchFamily="34" charset="0"/>
              </a:rPr>
              <a:t>     Intelligent Automation Panel: Beyond RPA</a:t>
            </a:r>
            <a:endParaRPr lang="en-US" sz="2000" dirty="0">
              <a:latin typeface="Century Gothic" panose="020B0502020202020204" pitchFamily="34" charset="0"/>
            </a:endParaRPr>
          </a:p>
          <a:p>
            <a:r>
              <a:rPr lang="en-US" sz="2000" dirty="0">
                <a:latin typeface="Century Gothic" panose="020B0502020202020204" pitchFamily="34" charset="0"/>
              </a:rPr>
              <a:t>     12:00 PM - 1:00 PM</a:t>
            </a:r>
          </a:p>
        </p:txBody>
      </p:sp>
      <p:cxnSp>
        <p:nvCxnSpPr>
          <p:cNvPr id="6" name="Straight Connector 5">
            <a:extLst>
              <a:ext uri="{FF2B5EF4-FFF2-40B4-BE49-F238E27FC236}">
                <a16:creationId xmlns:a16="http://schemas.microsoft.com/office/drawing/2014/main" id="{3D978E38-ADAE-B74F-A708-47C64D3C929A}"/>
              </a:ext>
            </a:extLst>
          </p:cNvPr>
          <p:cNvCxnSpPr>
            <a:cxnSpLocks/>
          </p:cNvCxnSpPr>
          <p:nvPr/>
        </p:nvCxnSpPr>
        <p:spPr>
          <a:xfrm>
            <a:off x="144163" y="4038600"/>
            <a:ext cx="8839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59F93D-ACEA-9444-B667-1F17D276657B}"/>
              </a:ext>
            </a:extLst>
          </p:cNvPr>
          <p:cNvSpPr txBox="1"/>
          <p:nvPr/>
        </p:nvSpPr>
        <p:spPr>
          <a:xfrm>
            <a:off x="386149" y="1052189"/>
            <a:ext cx="8305800" cy="2862322"/>
          </a:xfrm>
          <a:prstGeom prst="rect">
            <a:avLst/>
          </a:prstGeom>
          <a:solidFill>
            <a:schemeClr val="accent4">
              <a:lumMod val="20000"/>
              <a:lumOff val="80000"/>
            </a:schemeClr>
          </a:solidFill>
          <a:ln>
            <a:solidFill>
              <a:schemeClr val="bg1">
                <a:lumMod val="85000"/>
              </a:schemeClr>
            </a:solidFill>
          </a:ln>
        </p:spPr>
        <p:txBody>
          <a:bodyPr wrap="square" rtlCol="0">
            <a:spAutoFit/>
          </a:bodyPr>
          <a:lstStyle/>
          <a:p>
            <a:r>
              <a:rPr lang="en-US" b="1" dirty="0">
                <a:latin typeface="Century Gothic" panose="020B0502020202020204" pitchFamily="34" charset="0"/>
              </a:rPr>
              <a:t>Key Outcome: </a:t>
            </a:r>
            <a:r>
              <a:rPr lang="en-US" dirty="0">
                <a:latin typeface="Century Gothic" panose="020B0502020202020204" pitchFamily="34" charset="0"/>
              </a:rPr>
              <a:t>The audience will gain an understanding of some important advanced automation tools.  Those already using RPA will learn how data generated by bots can be used in intelligent applications. </a:t>
            </a:r>
          </a:p>
          <a:p>
            <a:br>
              <a:rPr lang="en-US" dirty="0">
                <a:latin typeface="Century Gothic" panose="020B0502020202020204" pitchFamily="34" charset="0"/>
              </a:rPr>
            </a:br>
            <a:r>
              <a:rPr lang="en-US" b="1" dirty="0">
                <a:latin typeface="Century Gothic" panose="020B0502020202020204" pitchFamily="34" charset="0"/>
              </a:rPr>
              <a:t>Description:</a:t>
            </a:r>
            <a:r>
              <a:rPr lang="en-US" dirty="0">
                <a:latin typeface="Century Gothic" panose="020B0502020202020204" pitchFamily="34" charset="0"/>
              </a:rPr>
              <a:t> This panel will provide those involved with RPA exposure to advanced automation technologies such as machine learning, extraction of information from unstructured documents, neural network models, RPA generation of data sources for use by Artificial Intelligence applications. </a:t>
            </a:r>
          </a:p>
        </p:txBody>
      </p:sp>
      <p:sp>
        <p:nvSpPr>
          <p:cNvPr id="8" name="TextBox 7">
            <a:extLst>
              <a:ext uri="{FF2B5EF4-FFF2-40B4-BE49-F238E27FC236}">
                <a16:creationId xmlns:a16="http://schemas.microsoft.com/office/drawing/2014/main" id="{B8E9FBC3-28CC-ED4F-9B72-582AD1F8BA2F}"/>
              </a:ext>
            </a:extLst>
          </p:cNvPr>
          <p:cNvSpPr txBox="1"/>
          <p:nvPr/>
        </p:nvSpPr>
        <p:spPr>
          <a:xfrm>
            <a:off x="386149" y="4162690"/>
            <a:ext cx="8305800" cy="2554545"/>
          </a:xfrm>
          <a:prstGeom prst="rect">
            <a:avLst/>
          </a:prstGeom>
          <a:solidFill>
            <a:schemeClr val="accent4">
              <a:lumMod val="20000"/>
              <a:lumOff val="80000"/>
            </a:schemeClr>
          </a:solidFill>
          <a:ln>
            <a:solidFill>
              <a:schemeClr val="bg1">
                <a:lumMod val="85000"/>
              </a:schemeClr>
            </a:solidFill>
          </a:ln>
        </p:spPr>
        <p:txBody>
          <a:bodyPr wrap="square" rtlCol="0">
            <a:spAutoFit/>
          </a:bodyPr>
          <a:lstStyle/>
          <a:p>
            <a:r>
              <a:rPr lang="en-US" b="1" i="1" dirty="0">
                <a:latin typeface="Century Gothic" panose="020B0502020202020204" pitchFamily="34" charset="0"/>
              </a:rPr>
              <a:t>Moderator:</a:t>
            </a:r>
          </a:p>
          <a:p>
            <a:r>
              <a:rPr lang="en-US" dirty="0">
                <a:latin typeface="Century Gothic" panose="020B0502020202020204" pitchFamily="34" charset="0"/>
              </a:rPr>
              <a:t>Bob Dunmyer - </a:t>
            </a:r>
            <a:r>
              <a:rPr lang="en-US" i="1" dirty="0">
                <a:latin typeface="Century Gothic" panose="020B0502020202020204" pitchFamily="34" charset="0"/>
              </a:rPr>
              <a:t>Guidehouse</a:t>
            </a:r>
          </a:p>
          <a:p>
            <a:br>
              <a:rPr lang="en-US" b="1" i="1" dirty="0">
                <a:latin typeface="Century Gothic" panose="020B0502020202020204" pitchFamily="34" charset="0"/>
              </a:rPr>
            </a:br>
            <a:r>
              <a:rPr lang="en-US" b="1" i="1" dirty="0">
                <a:latin typeface="Century Gothic" panose="020B0502020202020204" pitchFamily="34" charset="0"/>
              </a:rPr>
              <a:t>Panelists:</a:t>
            </a:r>
          </a:p>
          <a:p>
            <a:r>
              <a:rPr lang="en-US" dirty="0">
                <a:latin typeface="Century Gothic" panose="020B0502020202020204" pitchFamily="34" charset="0"/>
              </a:rPr>
              <a:t>William Carroll - </a:t>
            </a:r>
            <a:r>
              <a:rPr lang="en-US" i="1" dirty="0">
                <a:latin typeface="Century Gothic" panose="020B0502020202020204" pitchFamily="34" charset="0"/>
              </a:rPr>
              <a:t>Navy</a:t>
            </a:r>
          </a:p>
          <a:p>
            <a:r>
              <a:rPr lang="en-US" dirty="0">
                <a:latin typeface="Century Gothic" panose="020B0502020202020204" pitchFamily="34" charset="0"/>
              </a:rPr>
              <a:t>Marina Fox – </a:t>
            </a:r>
            <a:r>
              <a:rPr lang="en-US" i="1" dirty="0">
                <a:latin typeface="Century Gothic" panose="020B0502020202020204" pitchFamily="34" charset="0"/>
              </a:rPr>
              <a:t>GSA</a:t>
            </a:r>
          </a:p>
          <a:p>
            <a:r>
              <a:rPr lang="en-US" dirty="0">
                <a:latin typeface="Century Gothic" panose="020B0502020202020204" pitchFamily="34" charset="0"/>
              </a:rPr>
              <a:t>Mallesh Murugesan – </a:t>
            </a:r>
            <a:r>
              <a:rPr lang="en-US" i="1" dirty="0">
                <a:latin typeface="Century Gothic" panose="020B0502020202020204" pitchFamily="34" charset="0"/>
              </a:rPr>
              <a:t>Abeyon</a:t>
            </a:r>
          </a:p>
          <a:p>
            <a:r>
              <a:rPr lang="en-US" dirty="0">
                <a:latin typeface="Century Gothic" panose="020B0502020202020204" pitchFamily="34" charset="0"/>
              </a:rPr>
              <a:t>CDR Thomas Sampson - </a:t>
            </a:r>
            <a:r>
              <a:rPr lang="en-US" i="1" dirty="0">
                <a:latin typeface="Century Gothic" panose="020B0502020202020204" pitchFamily="34" charset="0"/>
              </a:rPr>
              <a:t>Joint Strike Force</a:t>
            </a:r>
          </a:p>
          <a:p>
            <a:endParaRPr lang="en-US" sz="1600" i="1" dirty="0">
              <a:latin typeface="Century Gothic" panose="020B0502020202020204" pitchFamily="34" charset="0"/>
            </a:endParaRPr>
          </a:p>
        </p:txBody>
      </p:sp>
    </p:spTree>
    <p:extLst>
      <p:ext uri="{BB962C8B-B14F-4D97-AF65-F5344CB8AC3E}">
        <p14:creationId xmlns:p14="http://schemas.microsoft.com/office/powerpoint/2010/main" val="732454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Deloitte 16_9 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1" id="{11ACAC10-E114-437A-8A81-234CDA58E235}" vid="{34F66B37-322D-49DC-BBD6-F427F1E32194}"/>
    </a:ext>
  </a:extLst>
</a:theme>
</file>

<file path=ppt/theme/theme5.xml><?xml version="1.0" encoding="utf-8"?>
<a:theme xmlns:a="http://schemas.openxmlformats.org/drawingml/2006/main" name="Blank">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2263</TotalTime>
  <Words>4718</Words>
  <Application>Microsoft Macintosh PowerPoint</Application>
  <PresentationFormat>On-screen Show (4:3)</PresentationFormat>
  <Paragraphs>541</Paragraphs>
  <Slides>59</Slides>
  <Notes>37</Notes>
  <HiddenSlides>1</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2</vt:i4>
      </vt:variant>
      <vt:variant>
        <vt:lpstr>Slide Titles</vt:lpstr>
      </vt:variant>
      <vt:variant>
        <vt:i4>59</vt:i4>
      </vt:variant>
    </vt:vector>
  </HeadingPairs>
  <TitlesOfParts>
    <vt:vector size="77" baseType="lpstr">
      <vt:lpstr>Arial</vt:lpstr>
      <vt:lpstr>Calibri</vt:lpstr>
      <vt:lpstr>Calibri Light</vt:lpstr>
      <vt:lpstr>Century Gothic</vt:lpstr>
      <vt:lpstr>Open Sans</vt:lpstr>
      <vt:lpstr>Product Sans</vt:lpstr>
      <vt:lpstr>Times New Roman</vt:lpstr>
      <vt:lpstr>Verdana</vt:lpstr>
      <vt:lpstr>Wingdings</vt:lpstr>
      <vt:lpstr>Wingdings 2</vt:lpstr>
      <vt:lpstr>Wingdings 3</vt:lpstr>
      <vt:lpstr>Office Theme</vt:lpstr>
      <vt:lpstr>1_Office Theme</vt:lpstr>
      <vt:lpstr>Ion</vt:lpstr>
      <vt:lpstr>Deloitte 16_9 onscreen</vt:lpstr>
      <vt:lpstr>Blank</vt:lpstr>
      <vt:lpstr>think-cell Slide</vt:lpstr>
      <vt:lpstr>think-cell Folie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Process Robotics can transform back office and mission-focused transactional work to achieve cost savings and operational efficiencies</vt:lpstr>
      <vt:lpstr>PowerPoint Presentation</vt:lpstr>
      <vt:lpstr>Eight evaluation criteria can be used to identify strong process candidates</vt:lpstr>
      <vt:lpstr>Panelists</vt:lpstr>
      <vt:lpstr>PowerPoint Presentation</vt:lpstr>
      <vt:lpstr>Getting Started</vt:lpstr>
      <vt:lpstr>Getting Started</vt:lpstr>
      <vt:lpstr>GSA OCFO RPA Program</vt:lpstr>
      <vt:lpstr>RPA Candidate Intake Process</vt:lpstr>
      <vt:lpstr>Prioritizing Candidates</vt:lpstr>
      <vt:lpstr>Evaluating &amp; Optimizing</vt:lpstr>
      <vt:lpstr>PowerPoint Presentation</vt:lpstr>
      <vt:lpstr>PowerPoint Presentation</vt:lpstr>
      <vt:lpstr>What is SRT?</vt:lpstr>
      <vt:lpstr>SRT - Long-Term Goal</vt:lpstr>
      <vt:lpstr>SRT - Short-Term Goal</vt:lpstr>
      <vt:lpstr>What’s the Big Deal?</vt:lpstr>
      <vt:lpstr>What’s Under the SRT Hood?</vt:lpstr>
      <vt:lpstr>SRT - Data Science </vt:lpstr>
      <vt:lpstr>SRT - Architecture (Dev)</vt:lpstr>
      <vt:lpstr>SRT Activity Diagram</vt:lpstr>
      <vt:lpstr>SRT Information Architecture</vt:lpstr>
      <vt:lpstr>SRT Web Portal Sign In / Sign Up</vt:lpstr>
      <vt:lpstr>SRT Home Page</vt:lpstr>
      <vt:lpstr>Review / Manage Workload Module </vt:lpstr>
      <vt:lpstr>Review Solicitation – Step 1</vt:lpstr>
      <vt:lpstr>Review Solicitation – Step 2</vt:lpstr>
      <vt:lpstr>Review Solicitation – Step 3</vt:lpstr>
      <vt:lpstr>Analytics Module</vt:lpstr>
      <vt:lpstr>Manage Access Requests</vt:lpstr>
      <vt:lpstr>Get Additional Resources</vt:lpstr>
      <vt:lpstr>FAQ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General Services Administration</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AndrewJStegmaier</dc:creator>
  <cp:lastModifiedBy>nsurkamp@alionscience.com</cp:lastModifiedBy>
  <cp:revision>103</cp:revision>
  <cp:lastPrinted>2018-06-21T21:09:37Z</cp:lastPrinted>
  <dcterms:created xsi:type="dcterms:W3CDTF">2018-06-21T14:09:45Z</dcterms:created>
  <dcterms:modified xsi:type="dcterms:W3CDTF">2018-10-12T12:51:44Z</dcterms:modified>
</cp:coreProperties>
</file>